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media/image1.jpeg" ContentType="image/jpeg"/>
  <Override PartName="/ppt/theme/theme2.xml" ContentType="application/vnd.openxmlformats-officedocument.theme+xml"/>
  <Override PartName="/ppt/notesSlides/notesSlide1.xml" ContentType="application/vnd.openxmlformats-officedocument.presentationml.notesSlide+xml"/>
  <Override PartName="/ppt/media/image2.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b="def" i="def"/>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b="def" i="def"/>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D1E1"/>
          </a:solidFill>
        </a:fill>
      </a:tcStyle>
    </a:wholeTbl>
    <a:band2H>
      <a:tcTxStyle b="def" i="def"/>
      <a:tcStyle>
        <a:tcBdr/>
        <a:fill>
          <a:solidFill>
            <a:srgbClr val="FCE9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solidFill>
              <a:schemeClr val="accent1"/>
            </a:solidFill>
            <a:ln w="9525" cap="flat">
              <a:solidFill>
                <a:srgbClr val="F9F9F9"/>
              </a:solidFill>
              <a:prstDash val="solid"/>
              <a:round/>
            </a:ln>
            <a:effectLst/>
          </c:spPr>
          <c:explosion val="0"/>
          <c:dPt>
            <c:idx val="0"/>
            <c:explosion val="0"/>
            <c:spPr>
              <a:solidFill>
                <a:schemeClr val="accent1"/>
              </a:solidFill>
              <a:ln w="9525" cap="flat">
                <a:solidFill>
                  <a:srgbClr val="F9F9F9"/>
                </a:solidFill>
                <a:prstDash val="solid"/>
                <a:round/>
              </a:ln>
              <a:effectLst/>
            </c:spPr>
          </c:dPt>
          <c:dPt>
            <c:idx val="1"/>
            <c:explosion val="0"/>
            <c:spPr>
              <a:solidFill>
                <a:schemeClr val="accent2"/>
              </a:solidFill>
              <a:ln w="9525" cap="flat">
                <a:solidFill>
                  <a:srgbClr val="F9F9F9"/>
                </a:solidFill>
                <a:prstDash val="solid"/>
                <a:round/>
              </a:ln>
              <a:effectLst/>
            </c:spPr>
          </c:dPt>
          <c:dPt>
            <c:idx val="2"/>
            <c:explosion val="0"/>
            <c:spPr>
              <a:solidFill>
                <a:schemeClr val="accent3"/>
              </a:solidFill>
              <a:ln w="9525" cap="flat">
                <a:solidFill>
                  <a:srgbClr val="F9F9F9"/>
                </a:solidFill>
                <a:prstDash val="solid"/>
                <a:round/>
              </a:ln>
              <a:effectLst/>
            </c:spPr>
          </c:dPt>
          <c:dPt>
            <c:idx val="3"/>
            <c:explosion val="0"/>
            <c:spPr>
              <a:solidFill>
                <a:schemeClr val="accent4"/>
              </a:solidFill>
              <a:ln w="9525" cap="flat">
                <a:solidFill>
                  <a:srgbClr val="F9F9F9"/>
                </a:solidFill>
                <a:prstDash val="solid"/>
                <a:round/>
              </a:ln>
              <a:effectLst/>
            </c:spPr>
          </c:dPt>
          <c:dPt>
            <c:idx val="4"/>
            <c:explosion val="0"/>
            <c:spPr>
              <a:solidFill>
                <a:schemeClr val="accent5"/>
              </a:solidFill>
              <a:ln w="9525" cap="flat">
                <a:solidFill>
                  <a:srgbClr val="F9F9F9"/>
                </a:solidFill>
                <a:prstDash val="solid"/>
                <a:round/>
              </a:ln>
              <a:effectLst/>
            </c:spPr>
          </c:dPt>
          <c:dPt>
            <c:idx val="5"/>
            <c:explosion val="0"/>
            <c:spPr>
              <a:solidFill>
                <a:schemeClr val="accent6"/>
              </a:solidFill>
              <a:ln w="9525" cap="flat">
                <a:solidFill>
                  <a:srgbClr val="F9F9F9"/>
                </a:solidFill>
                <a:prstDash val="solid"/>
                <a:round/>
              </a:ln>
              <a:effectLst/>
            </c:spPr>
          </c:dPt>
          <c:dPt>
            <c:idx val="6"/>
            <c:explosion val="0"/>
            <c:spPr>
              <a:solidFill>
                <a:srgbClr val="22AEFF"/>
              </a:solidFill>
              <a:ln w="9525" cap="flat">
                <a:solidFill>
                  <a:srgbClr val="FAFAFA"/>
                </a:solidFill>
                <a:prstDash val="solid"/>
                <a:round/>
              </a:ln>
              <a:effectLst/>
            </c:spPr>
          </c:dPt>
          <c:dPt>
            <c:idx val="7"/>
            <c:explosion val="0"/>
            <c:spPr>
              <a:solidFill>
                <a:srgbClr val="33EAD5"/>
              </a:solidFill>
              <a:ln w="9525" cap="flat">
                <a:solidFill>
                  <a:srgbClr val="FAFAFA"/>
                </a:solidFill>
                <a:prstDash val="solid"/>
                <a:round/>
              </a:ln>
              <a:effectLst/>
            </c:spPr>
          </c:dPt>
          <c:dLbls>
            <c:dLbl>
              <c:idx val="0"/>
              <c:numFmt formatCode="#,##0%" sourceLinked="0"/>
              <c:txPr>
                <a:bodyPr/>
                <a:lstStyle/>
                <a:p>
                  <a:pPr>
                    <a:defRPr b="0" i="0" strike="noStrike" sz="1800" u="none">
                      <a:solidFill>
                        <a:srgbClr val="000000"/>
                      </a:solidFill>
                      <a:latin typeface="Helvetica"/>
                    </a:defRPr>
                  </a:pPr>
                </a:p>
              </c:txPr>
              <c:dLblPos val="ctr"/>
              <c:showLegendKey val="0"/>
              <c:showVal val="0"/>
              <c:showCatName val="1"/>
              <c:showSerName val="0"/>
              <c:showPercent val="0"/>
              <c:showBubbleSize val="0"/>
            </c:dLbl>
            <c:dLbl>
              <c:idx val="1"/>
              <c:numFmt formatCode="#,##0%" sourceLinked="0"/>
              <c:txPr>
                <a:bodyPr/>
                <a:lstStyle/>
                <a:p>
                  <a:pPr>
                    <a:defRPr b="0" i="0" strike="noStrike" sz="1800" u="none">
                      <a:solidFill>
                        <a:srgbClr val="000000"/>
                      </a:solidFill>
                      <a:latin typeface="Helvetica"/>
                    </a:defRPr>
                  </a:pPr>
                </a:p>
              </c:txPr>
              <c:dLblPos val="ctr"/>
              <c:showLegendKey val="0"/>
              <c:showVal val="0"/>
              <c:showCatName val="1"/>
              <c:showSerName val="0"/>
              <c:showPercent val="0"/>
              <c:showBubbleSize val="0"/>
            </c:dLbl>
            <c:dLbl>
              <c:idx val="2"/>
              <c:numFmt formatCode="#,##0%" sourceLinked="0"/>
              <c:txPr>
                <a:bodyPr/>
                <a:lstStyle/>
                <a:p>
                  <a:pPr>
                    <a:defRPr b="0" i="0" strike="noStrike" sz="1800" u="none">
                      <a:solidFill>
                        <a:srgbClr val="000000"/>
                      </a:solidFill>
                      <a:latin typeface="Helvetica"/>
                    </a:defRPr>
                  </a:pPr>
                </a:p>
              </c:txPr>
              <c:dLblPos val="ctr"/>
              <c:showLegendKey val="0"/>
              <c:showVal val="0"/>
              <c:showCatName val="1"/>
              <c:showSerName val="0"/>
              <c:showPercent val="0"/>
              <c:showBubbleSize val="0"/>
            </c:dLbl>
            <c:dLbl>
              <c:idx val="3"/>
              <c:numFmt formatCode="#,##0%" sourceLinked="0"/>
              <c:txPr>
                <a:bodyPr/>
                <a:lstStyle/>
                <a:p>
                  <a:pPr>
                    <a:defRPr b="0" i="0" strike="noStrike" sz="1800" u="none">
                      <a:solidFill>
                        <a:srgbClr val="000000"/>
                      </a:solidFill>
                      <a:latin typeface="Helvetica"/>
                    </a:defRPr>
                  </a:pPr>
                </a:p>
              </c:txPr>
              <c:dLblPos val="ctr"/>
              <c:showLegendKey val="0"/>
              <c:showVal val="0"/>
              <c:showCatName val="1"/>
              <c:showSerName val="0"/>
              <c:showPercent val="0"/>
              <c:showBubbleSize val="0"/>
            </c:dLbl>
            <c:dLbl>
              <c:idx val="4"/>
              <c:numFmt formatCode="#,##0%" sourceLinked="0"/>
              <c:txPr>
                <a:bodyPr/>
                <a:lstStyle/>
                <a:p>
                  <a:pPr>
                    <a:defRPr b="0" i="0" strike="noStrike" sz="1800" u="none">
                      <a:solidFill>
                        <a:srgbClr val="000000"/>
                      </a:solidFill>
                      <a:latin typeface="Helvetica"/>
                    </a:defRPr>
                  </a:pPr>
                </a:p>
              </c:txPr>
              <c:dLblPos val="ctr"/>
              <c:showLegendKey val="0"/>
              <c:showVal val="0"/>
              <c:showCatName val="1"/>
              <c:showSerName val="0"/>
              <c:showPercent val="0"/>
              <c:showBubbleSize val="0"/>
            </c:dLbl>
            <c:dLbl>
              <c:idx val="5"/>
              <c:numFmt formatCode="#,##0%" sourceLinked="0"/>
              <c:txPr>
                <a:bodyPr/>
                <a:lstStyle/>
                <a:p>
                  <a:pPr>
                    <a:defRPr b="0" i="0" strike="noStrike" sz="1800" u="none">
                      <a:solidFill>
                        <a:srgbClr val="000000"/>
                      </a:solidFill>
                      <a:latin typeface="Helvetica"/>
                    </a:defRPr>
                  </a:pPr>
                </a:p>
              </c:txPr>
              <c:dLblPos val="ctr"/>
              <c:showLegendKey val="0"/>
              <c:showVal val="0"/>
              <c:showCatName val="1"/>
              <c:showSerName val="0"/>
              <c:showPercent val="0"/>
              <c:showBubbleSize val="0"/>
            </c:dLbl>
            <c:dLbl>
              <c:idx val="6"/>
              <c:numFmt formatCode="#,##0%" sourceLinked="0"/>
              <c:txPr>
                <a:bodyPr/>
                <a:lstStyle/>
                <a:p>
                  <a:pPr>
                    <a:defRPr b="0" i="0" strike="noStrike" sz="1400" u="none">
                      <a:solidFill>
                        <a:srgbClr val="FFFFFF"/>
                      </a:solidFill>
                      <a:latin typeface="Helvetica Neue"/>
                    </a:defRPr>
                  </a:pPr>
                </a:p>
              </c:txPr>
              <c:dLblPos val="ctr"/>
              <c:showLegendKey val="0"/>
              <c:showVal val="0"/>
              <c:showCatName val="1"/>
              <c:showSerName val="0"/>
              <c:showPercent val="0"/>
              <c:showBubbleSize val="0"/>
            </c:dLbl>
            <c:dLbl>
              <c:idx val="7"/>
              <c:numFmt formatCode="#,##0%" sourceLinked="0"/>
              <c:txPr>
                <a:bodyPr/>
                <a:lstStyle/>
                <a:p>
                  <a:pPr>
                    <a:defRPr b="0" i="0" strike="noStrike" sz="1800" u="none">
                      <a:solidFill>
                        <a:srgbClr val="FFFFFF"/>
                      </a:solidFill>
                      <a:latin typeface="Helvetica Neue"/>
                    </a:defRPr>
                  </a:pPr>
                </a:p>
              </c:txPr>
              <c:dLblPos val="ctr"/>
              <c:showLegendKey val="0"/>
              <c:showVal val="0"/>
              <c:showCatName val="1"/>
              <c:showSerName val="0"/>
              <c:showPercent val="0"/>
              <c:showBubbleSize val="0"/>
            </c:dLbl>
            <c:numFmt formatCode="#,##0%" sourceLinked="0"/>
            <c:txPr>
              <a:bodyPr/>
              <a:lstStyle/>
              <a:p>
                <a:pPr>
                  <a:defRPr b="0" i="0" strike="noStrike" sz="1800" u="none">
                    <a:solidFill>
                      <a:srgbClr val="000000"/>
                    </a:solidFill>
                    <a:latin typeface="Helvetica"/>
                  </a:defRPr>
                </a:pPr>
              </a:p>
            </c:txPr>
            <c:dLblPos val="ctr"/>
            <c:showLegendKey val="0"/>
            <c:showVal val="0"/>
            <c:showCatName val="1"/>
            <c:showSerName val="0"/>
            <c:showPercent val="0"/>
            <c:showBubbleSize val="0"/>
            <c:showLeaderLines val="1"/>
            <c:leaderLines>
              <c:spPr>
                <a:noFill/>
                <a:ln w="6350" cap="flat">
                  <a:solidFill>
                    <a:srgbClr val="000000"/>
                  </a:solidFill>
                  <a:prstDash val="solid"/>
                  <a:miter lim="400000"/>
                </a:ln>
                <a:effectLst/>
              </c:spPr>
            </c:leaderLines>
          </c:dLbls>
          <c:cat>
            <c:strRef>
              <c:f>Sheet1!$B$1:$I$1</c:f>
              <c:strCache>
                <c:ptCount val="8"/>
                <c:pt idx="0">
                  <c:v>neuro</c:v>
                </c:pt>
                <c:pt idx="1">
                  <c:v>Engineering</c:v>
                </c:pt>
                <c:pt idx="2">
                  <c:v>Genetics</c:v>
                </c:pt>
                <c:pt idx="3">
                  <c:v>Biodiversity</c:v>
                </c:pt>
                <c:pt idx="4">
                  <c:v>Metrics</c:v>
                </c:pt>
                <c:pt idx="5">
                  <c:v>GEO</c:v>
                </c:pt>
                <c:pt idx="6">
                  <c:v>Humanities</c:v>
                </c:pt>
                <c:pt idx="7">
                  <c:v>chemistry</c:v>
                </c:pt>
              </c:strCache>
            </c:strRef>
          </c:cat>
          <c:val>
            <c:numRef>
              <c:f>Sheet1!$B$2:$I$2</c:f>
              <c:numCache>
                <c:ptCount val="8"/>
                <c:pt idx="0">
                  <c:v>50.000000</c:v>
                </c:pt>
                <c:pt idx="1">
                  <c:v>40.000000</c:v>
                </c:pt>
                <c:pt idx="2">
                  <c:v>28.000000</c:v>
                </c:pt>
                <c:pt idx="3">
                  <c:v>26.000000</c:v>
                </c:pt>
                <c:pt idx="4">
                  <c:v>21.000000</c:v>
                </c:pt>
                <c:pt idx="5">
                  <c:v>30.000000</c:v>
                </c:pt>
                <c:pt idx="6">
                  <c:v>20.000000</c:v>
                </c:pt>
                <c:pt idx="7">
                  <c:v>30.000000</c:v>
                </c:pt>
              </c:numCache>
            </c:numRef>
          </c:val>
        </c:ser>
        <c:firstSliceAng val="0"/>
      </c:pieChart>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89" name="Shape 289"/>
          <p:cNvSpPr/>
          <p:nvPr>
            <p:ph type="sldImg"/>
          </p:nvPr>
        </p:nvSpPr>
        <p:spPr>
          <a:xfrm>
            <a:off x="1143000" y="685800"/>
            <a:ext cx="4572000" cy="3429000"/>
          </a:xfrm>
          <a:prstGeom prst="rect">
            <a:avLst/>
          </a:prstGeom>
        </p:spPr>
        <p:txBody>
          <a:bodyPr/>
          <a:lstStyle/>
          <a:p>
            <a:pPr/>
          </a:p>
        </p:txBody>
      </p:sp>
      <p:sp>
        <p:nvSpPr>
          <p:cNvPr id="290" name="Shape 29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 Id="rId3" Type="http://schemas.openxmlformats.org/officeDocument/2006/relationships/hyperlink" Target="https://www.dropbox.com/s/tzp372c8ffxpwie/open%20declaration%20fdof.pdf?dl=0%5C" TargetMode="External"/></Relationships>

</file>

<file path=ppt/notesSlides/_rels/notesSlide2.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a:p>
        </p:txBody>
      </p:sp>
      <p:sp>
        <p:nvSpPr>
          <p:cNvPr id="351" name="Shape 351"/>
          <p:cNvSpPr/>
          <p:nvPr>
            <p:ph type="body" sz="quarter" idx="1"/>
          </p:nvPr>
        </p:nvSpPr>
        <p:spPr>
          <a:prstGeom prst="rect">
            <a:avLst/>
          </a:prstGeom>
        </p:spPr>
        <p:txBody>
          <a:bodyPr/>
          <a:lstStyle/>
          <a:p>
            <a:pPr>
              <a:lnSpc>
                <a:spcPct val="117999"/>
              </a:lnSpc>
            </a:pPr>
            <a:r>
              <a:t>The core of the hourglass: see: </a:t>
            </a:r>
            <a:r>
              <a:rPr u="sng">
                <a:hlinkClick r:id="rId3" invalidUrl="" action="" tgtFrame="" tooltip="" history="1" highlightClick="0" endSnd="0"/>
              </a:rPr>
              <a:t>https://www.dropbox.com/s/tzp372c8ffxpwie/open%20declaration%20fdof.pdf?dl=0\</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1" name="Shape 751"/>
          <p:cNvSpPr/>
          <p:nvPr>
            <p:ph type="sldImg"/>
          </p:nvPr>
        </p:nvSpPr>
        <p:spPr>
          <a:prstGeom prst="rect">
            <a:avLst/>
          </a:prstGeom>
        </p:spPr>
        <p:txBody>
          <a:bodyPr/>
          <a:lstStyle/>
          <a:p>
            <a:pPr/>
          </a:p>
        </p:txBody>
      </p:sp>
      <p:sp>
        <p:nvSpPr>
          <p:cNvPr id="752" name="Shape 752"/>
          <p:cNvSpPr/>
          <p:nvPr>
            <p:ph type="body" sz="quarter" idx="1"/>
          </p:nvPr>
        </p:nvSpPr>
        <p:spPr>
          <a:prstGeom prst="rect">
            <a:avLst/>
          </a:prstGeom>
        </p:spPr>
        <p:txBody>
          <a:bodyPr/>
          <a:lstStyle/>
          <a:p>
            <a:pPr>
              <a:lnSpc>
                <a:spcPct val="117999"/>
              </a:lnSpc>
            </a:pPr>
            <a:r>
              <a:t>The basic idea of the `internet of FAIR data and services/hourglass model should ideally be the guiding principle for both the EOSC partnership and the Decadal CODATA plan. I pitch to write in the decadal plan how the various functions of CODATA, GO FAIR and RDA (mainly the former two) should evolve and potentially merge. Some functions may be shifted from GO FAIR to CODATA and some may be taken over  (at least for Europe) by the new, envisioned twin sister organisation (here for fun characterised as Data Web And Resources Federation (DWARF) :)</a:t>
            </a:r>
          </a:p>
          <a:p>
            <a:pPr>
              <a:lnSpc>
                <a:spcPct val="117999"/>
              </a:lnSpc>
            </a:pPr>
            <a:r>
              <a:t>If we all agree that these twin sister organisations ar ‘joined at the hip’ by the FDO consensus  and code we have a basis for a consistent and modular collaboration basis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8" name="Shape 1008"/>
          <p:cNvSpPr/>
          <p:nvPr>
            <p:ph type="sldImg"/>
          </p:nvPr>
        </p:nvSpPr>
        <p:spPr>
          <a:prstGeom prst="rect">
            <a:avLst/>
          </a:prstGeom>
        </p:spPr>
        <p:txBody>
          <a:bodyPr/>
          <a:lstStyle/>
          <a:p>
            <a:pPr/>
          </a:p>
        </p:txBody>
      </p:sp>
      <p:sp>
        <p:nvSpPr>
          <p:cNvPr id="1009" name="Shape 1009"/>
          <p:cNvSpPr/>
          <p:nvPr>
            <p:ph type="body" sz="quarter" idx="1"/>
          </p:nvPr>
        </p:nvSpPr>
        <p:spPr>
          <a:prstGeom prst="rect">
            <a:avLst/>
          </a:prstGeom>
        </p:spPr>
        <p:txBody>
          <a:bodyPr/>
          <a:lstStyle/>
          <a:p>
            <a:pPr/>
            <a:r>
              <a:t>Looking ‘up’ form the centre of the hourglass:</a:t>
            </a:r>
          </a:p>
          <a:p>
            <a:pPr/>
          </a:p>
          <a:p>
            <a:pPr marL="436562" indent="-436562">
              <a:buSzPct val="100000"/>
              <a:buAutoNum type="arabicPeriod" startAt="1"/>
            </a:pPr>
            <a:r>
              <a:t>In the center is the FAIR digital object ~(global agreement)</a:t>
            </a:r>
          </a:p>
          <a:p>
            <a:pPr marL="436562" indent="-436562">
              <a:buSzPct val="100000"/>
              <a:buAutoNum type="arabicPeriod" startAt="1"/>
            </a:pPr>
            <a:r>
              <a:t>Around it, generic metadata templates (super disciplinary) for all RO’s (DO’s)</a:t>
            </a:r>
          </a:p>
          <a:p>
            <a:pPr marL="436562" indent="-436562">
              <a:buSzPct val="100000"/>
              <a:buAutoNum type="arabicPeriod" startAt="1"/>
            </a:pPr>
            <a:r>
              <a:t>Then domain specific metadata templates (typically created in M4Ms wih domain specialists)</a:t>
            </a:r>
          </a:p>
          <a:p>
            <a:pPr marL="436562" indent="-436562">
              <a:buSzPct val="100000"/>
              <a:buAutoNum type="arabicPeriod" startAt="1"/>
            </a:pPr>
            <a:r>
              <a:t>DSCC’s fine tune metadata templates for their local situation (restricted dropdown etc.)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5" name="Shape 1075"/>
          <p:cNvSpPr/>
          <p:nvPr>
            <p:ph type="sldImg"/>
          </p:nvPr>
        </p:nvSpPr>
        <p:spPr>
          <a:prstGeom prst="rect">
            <a:avLst/>
          </a:prstGeom>
        </p:spPr>
        <p:txBody>
          <a:bodyPr/>
          <a:lstStyle/>
          <a:p>
            <a:pPr/>
          </a:p>
        </p:txBody>
      </p:sp>
      <p:sp>
        <p:nvSpPr>
          <p:cNvPr id="1076" name="Shape 1076"/>
          <p:cNvSpPr/>
          <p:nvPr>
            <p:ph type="body" sz="quarter" idx="1"/>
          </p:nvPr>
        </p:nvSpPr>
        <p:spPr>
          <a:prstGeom prst="rect">
            <a:avLst/>
          </a:prstGeom>
        </p:spPr>
        <p:txBody>
          <a:bodyPr/>
          <a:lstStyle/>
          <a:p>
            <a:pPr/>
            <a:r>
              <a:t>An example of a domain with (CODATA) champion organising the meetings and templates in this case for genetics.</a:t>
            </a:r>
          </a:p>
          <a:p>
            <a:pPr/>
            <a:r>
              <a:t>All other domains will need a champion (via Unions, federations or other standing organisations mostly)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Body Level One…"/>
          <p:cNvSpPr txBox="1"/>
          <p:nvPr>
            <p:ph type="body" sz="quarter" idx="1"/>
          </p:nvPr>
        </p:nvSpPr>
        <p:spPr>
          <a:xfrm>
            <a:off x="1270000" y="6362700"/>
            <a:ext cx="10464800" cy="461366"/>
          </a:xfrm>
          <a:prstGeom prst="rect">
            <a:avLst/>
          </a:prstGeom>
        </p:spPr>
        <p:txBody>
          <a:bodyPr anchor="t"/>
          <a:lstStyle>
            <a:lvl1pPr marL="0" indent="0" algn="ctr">
              <a:spcBef>
                <a:spcPts val="0"/>
              </a:spcBef>
              <a:buSzTx/>
              <a:buNone/>
              <a:defRPr i="1" sz="2400"/>
            </a:lvl1pPr>
            <a:lvl2pPr marL="777875" indent="-333375" algn="ctr">
              <a:spcBef>
                <a:spcPts val="0"/>
              </a:spcBef>
              <a:defRPr i="1" sz="2400"/>
            </a:lvl2pPr>
            <a:lvl3pPr marL="1222375" indent="-333375" algn="ctr">
              <a:spcBef>
                <a:spcPts val="0"/>
              </a:spcBef>
              <a:defRPr i="1" sz="2400"/>
            </a:lvl3pPr>
            <a:lvl4pPr marL="1666875" indent="-333375" algn="ctr">
              <a:spcBef>
                <a:spcPts val="0"/>
              </a:spcBef>
              <a:defRPr i="1" sz="2400"/>
            </a:lvl4pPr>
            <a:lvl5pPr marL="2111375" indent="-333375" algn="ctr">
              <a:spcBef>
                <a:spcPts val="0"/>
              </a:spcBef>
              <a:defRPr i="1" sz="2400"/>
            </a:lvl5pPr>
          </a:lstStyle>
          <a:p>
            <a:pPr/>
            <a:r>
              <a:t>Body Level One</a:t>
            </a:r>
          </a:p>
          <a:p>
            <a:pPr lvl="1"/>
            <a:r>
              <a:t>Body Level Two</a:t>
            </a:r>
          </a:p>
          <a:p>
            <a:pPr lvl="2"/>
            <a:r>
              <a:t>Body Level Three</a:t>
            </a:r>
          </a:p>
          <a:p>
            <a:pPr lvl="3"/>
            <a:r>
              <a:t>Body Level Four</a:t>
            </a:r>
          </a:p>
          <a:p>
            <a:pPr lvl="4"/>
            <a:r>
              <a:t>Body Level Five</a:t>
            </a:r>
          </a:p>
        </p:txBody>
      </p:sp>
      <p:sp>
        <p:nvSpPr>
          <p:cNvPr id="94" name="“Type a quote here.”"/>
          <p:cNvSpPr txBox="1"/>
          <p:nvPr>
            <p:ph type="body" sz="quarter" idx="13"/>
          </p:nvPr>
        </p:nvSpPr>
        <p:spPr>
          <a:xfrm>
            <a:off x="1270000" y="4267112"/>
            <a:ext cx="10464800" cy="609779"/>
          </a:xfrm>
          <a:prstGeom prst="rect">
            <a:avLst/>
          </a:prstGeom>
        </p:spPr>
        <p:txBody>
          <a:bodyPr/>
          <a:lstStyle/>
          <a:p>
            <a:pP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17" name="Title Text"/>
          <p:cNvSpPr txBox="1"/>
          <p:nvPr>
            <p:ph type="title"/>
          </p:nvPr>
        </p:nvSpPr>
        <p:spPr>
          <a:xfrm>
            <a:off x="1270000" y="1638300"/>
            <a:ext cx="10464800" cy="3302000"/>
          </a:xfrm>
          <a:prstGeom prst="rect">
            <a:avLst/>
          </a:prstGeom>
        </p:spPr>
        <p:txBody>
          <a:bodyPr anchor="b"/>
          <a:lstStyle>
            <a:lvl1pPr>
              <a:defRPr>
                <a:latin typeface="Helvetica Light"/>
                <a:ea typeface="Helvetica Light"/>
                <a:cs typeface="Helvetica Light"/>
                <a:sym typeface="Helvetica Light"/>
              </a:defRPr>
            </a:lvl1pPr>
          </a:lstStyle>
          <a:p>
            <a:pPr/>
            <a:r>
              <a:t>Title Text</a:t>
            </a:r>
          </a:p>
        </p:txBody>
      </p:sp>
      <p:sp>
        <p:nvSpPr>
          <p:cNvPr id="118"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a:latin typeface="Helvetica Light"/>
                <a:ea typeface="Helvetica Light"/>
                <a:cs typeface="Helvetica Light"/>
                <a:sym typeface="Helvetica Light"/>
              </a:defRPr>
            </a:lvl1pPr>
            <a:lvl2pPr marL="0" indent="0" algn="ctr">
              <a:spcBef>
                <a:spcPts val="0"/>
              </a:spcBef>
              <a:buSzTx/>
              <a:buNone/>
              <a:defRPr>
                <a:latin typeface="Helvetica Light"/>
                <a:ea typeface="Helvetica Light"/>
                <a:cs typeface="Helvetica Light"/>
                <a:sym typeface="Helvetica Light"/>
              </a:defRPr>
            </a:lvl2pPr>
            <a:lvl3pPr marL="0" indent="0" algn="ctr">
              <a:spcBef>
                <a:spcPts val="0"/>
              </a:spcBef>
              <a:buSzTx/>
              <a:buNone/>
              <a:defRPr>
                <a:latin typeface="Helvetica Light"/>
                <a:ea typeface="Helvetica Light"/>
                <a:cs typeface="Helvetica Light"/>
                <a:sym typeface="Helvetica Light"/>
              </a:defRPr>
            </a:lvl3pPr>
            <a:lvl4pPr marL="0" indent="0" algn="ctr">
              <a:spcBef>
                <a:spcPts val="0"/>
              </a:spcBef>
              <a:buSzTx/>
              <a:buNone/>
              <a:defRPr>
                <a:latin typeface="Helvetica Light"/>
                <a:ea typeface="Helvetica Light"/>
                <a:cs typeface="Helvetica Light"/>
                <a:sym typeface="Helvetica Light"/>
              </a:defRPr>
            </a:lvl4pPr>
            <a:lvl5pPr marL="0" indent="0" algn="ctr">
              <a:spcBef>
                <a:spcPts val="0"/>
              </a:spcBef>
              <a:buSzTx/>
              <a:buNone/>
              <a:defRPr>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xfrm>
            <a:off x="6311798" y="9251950"/>
            <a:ext cx="368504" cy="381000"/>
          </a:xfrm>
          <a:prstGeom prst="rect">
            <a:avLst/>
          </a:prstGeom>
        </p:spPr>
        <p:txBody>
          <a:bodyPr/>
          <a:lstStyle>
            <a:lvl1pPr>
              <a:defRPr sz="18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p:spTree>
      <p:nvGrpSpPr>
        <p:cNvPr id="1" name=""/>
        <p:cNvGrpSpPr/>
        <p:nvPr/>
      </p:nvGrpSpPr>
      <p:grpSpPr>
        <a:xfrm>
          <a:off x="0" y="0"/>
          <a:ext cx="0" cy="0"/>
          <a:chOff x="0" y="0"/>
          <a:chExt cx="0" cy="0"/>
        </a:xfrm>
      </p:grpSpPr>
      <p:sp>
        <p:nvSpPr>
          <p:cNvPr id="126" name="Title Text"/>
          <p:cNvSpPr txBox="1"/>
          <p:nvPr>
            <p:ph type="title"/>
          </p:nvPr>
        </p:nvSpPr>
        <p:spPr>
          <a:xfrm>
            <a:off x="767999" y="325120"/>
            <a:ext cx="11468801" cy="612821"/>
          </a:xfrm>
          <a:prstGeom prst="rect">
            <a:avLst/>
          </a:prstGeom>
        </p:spPr>
        <p:txBody>
          <a:bodyPr lIns="0" tIns="0" rIns="0" bIns="0" anchor="b"/>
          <a:lstStyle>
            <a:lvl1pPr algn="l" defTabSz="1300480">
              <a:defRPr b="1" cap="all" sz="3800">
                <a:solidFill>
                  <a:srgbClr val="FFFFFF"/>
                </a:solidFill>
                <a:latin typeface="Trebuchet MS"/>
                <a:ea typeface="Trebuchet MS"/>
                <a:cs typeface="Trebuchet MS"/>
                <a:sym typeface="Trebuchet MS"/>
              </a:defRPr>
            </a:lvl1pPr>
          </a:lstStyle>
          <a:p>
            <a:pPr/>
            <a:r>
              <a:t>Title Text</a:t>
            </a:r>
          </a:p>
        </p:txBody>
      </p:sp>
      <p:sp>
        <p:nvSpPr>
          <p:cNvPr id="127" name="Body Level One…"/>
          <p:cNvSpPr txBox="1"/>
          <p:nvPr>
            <p:ph type="body" idx="1"/>
          </p:nvPr>
        </p:nvSpPr>
        <p:spPr>
          <a:xfrm>
            <a:off x="767999" y="1517225"/>
            <a:ext cx="11468801" cy="7247470"/>
          </a:xfrm>
          <a:prstGeom prst="rect">
            <a:avLst/>
          </a:prstGeom>
        </p:spPr>
        <p:txBody>
          <a:bodyPr lIns="0" tIns="0" rIns="0" bIns="0" anchor="t"/>
          <a:lstStyle>
            <a:lvl1pPr marL="480022" indent="-480022" defTabSz="1300480">
              <a:spcBef>
                <a:spcPts val="600"/>
              </a:spcBef>
              <a:buClr>
                <a:srgbClr val="7D7D7D"/>
              </a:buClr>
              <a:buSzPct val="75000"/>
              <a:buChar char="■"/>
              <a:defRPr b="1" sz="2800">
                <a:solidFill>
                  <a:srgbClr val="7D7D7D"/>
                </a:solidFill>
                <a:latin typeface="Trebuchet MS"/>
                <a:ea typeface="Trebuchet MS"/>
                <a:cs typeface="Trebuchet MS"/>
                <a:sym typeface="Trebuchet MS"/>
              </a:defRPr>
            </a:lvl1pPr>
            <a:lvl2pPr marL="901633" indent="-444467" defTabSz="1300480">
              <a:spcBef>
                <a:spcPts val="600"/>
              </a:spcBef>
              <a:buClr>
                <a:srgbClr val="7D7D7D"/>
              </a:buClr>
              <a:buSzPct val="70000"/>
              <a:buChar char="■"/>
              <a:defRPr b="1" sz="2800">
                <a:solidFill>
                  <a:srgbClr val="7D7D7D"/>
                </a:solidFill>
                <a:latin typeface="Trebuchet MS"/>
                <a:ea typeface="Trebuchet MS"/>
                <a:cs typeface="Trebuchet MS"/>
                <a:sym typeface="Trebuchet MS"/>
              </a:defRPr>
            </a:lvl2pPr>
            <a:lvl3pPr marL="1269905" indent="-355575" defTabSz="1300480">
              <a:spcBef>
                <a:spcPts val="600"/>
              </a:spcBef>
              <a:buClr>
                <a:srgbClr val="7D7D7D"/>
              </a:buClr>
              <a:buSzPct val="100000"/>
              <a:buChar char="▪"/>
              <a:defRPr b="1" sz="2800">
                <a:solidFill>
                  <a:srgbClr val="7D7D7D"/>
                </a:solidFill>
                <a:latin typeface="Trebuchet MS"/>
                <a:ea typeface="Trebuchet MS"/>
                <a:cs typeface="Trebuchet MS"/>
                <a:sym typeface="Trebuchet MS"/>
              </a:defRPr>
            </a:lvl3pPr>
            <a:lvl4pPr marL="1727069" indent="-355575" defTabSz="1300480">
              <a:spcBef>
                <a:spcPts val="600"/>
              </a:spcBef>
              <a:buClr>
                <a:srgbClr val="7D7D7D"/>
              </a:buClr>
              <a:buSzPct val="100000"/>
              <a:defRPr b="1" sz="2800">
                <a:solidFill>
                  <a:srgbClr val="7D7D7D"/>
                </a:solidFill>
                <a:latin typeface="Trebuchet MS"/>
                <a:ea typeface="Trebuchet MS"/>
                <a:cs typeface="Trebuchet MS"/>
                <a:sym typeface="Trebuchet MS"/>
              </a:defRPr>
            </a:lvl4pPr>
            <a:lvl5pPr marL="2184237" indent="-355575" defTabSz="1300480">
              <a:spcBef>
                <a:spcPts val="600"/>
              </a:spcBef>
              <a:buClr>
                <a:srgbClr val="7D7D7D"/>
              </a:buClr>
              <a:buSzPct val="85000"/>
              <a:defRPr b="1" sz="2800">
                <a:solidFill>
                  <a:srgbClr val="7D7D7D"/>
                </a:solidFill>
                <a:latin typeface="Trebuchet MS"/>
                <a:ea typeface="Trebuchet MS"/>
                <a:cs typeface="Trebuchet M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xfrm>
            <a:off x="8974165" y="8854470"/>
            <a:ext cx="345945" cy="371345"/>
          </a:xfrm>
          <a:prstGeom prst="rect">
            <a:avLst/>
          </a:prstGeom>
        </p:spPr>
        <p:txBody>
          <a:bodyPr lIns="65022" tIns="65022" rIns="65022" bIns="65022" anchor="ctr"/>
          <a:lstStyle>
            <a:lvl1pPr algn="r" defTabSz="1300480">
              <a:defRPr>
                <a:solidFill>
                  <a:srgbClr val="4B4B4B"/>
                </a:solidFill>
                <a:latin typeface="Times"/>
                <a:ea typeface="Times"/>
                <a:cs typeface="Times"/>
                <a:sym typeface="Time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p:spTree>
      <p:nvGrpSpPr>
        <p:cNvPr id="1" name=""/>
        <p:cNvGrpSpPr/>
        <p:nvPr/>
      </p:nvGrpSpPr>
      <p:grpSpPr>
        <a:xfrm>
          <a:off x="0" y="0"/>
          <a:ext cx="0" cy="0"/>
          <a:chOff x="0" y="0"/>
          <a:chExt cx="0" cy="0"/>
        </a:xfrm>
      </p:grpSpPr>
      <p:sp>
        <p:nvSpPr>
          <p:cNvPr id="135" name="Triangle"/>
          <p:cNvSpPr/>
          <p:nvPr/>
        </p:nvSpPr>
        <p:spPr>
          <a:xfrm rot="16200000">
            <a:off x="12086400" y="131197"/>
            <a:ext cx="1049604" cy="7872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FFFFFF"/>
          </a:solidFill>
          <a:ln w="12700">
            <a:miter lim="400000"/>
          </a:ln>
        </p:spPr>
        <p:txBody>
          <a:bodyPr lIns="50800" tIns="50800" rIns="50800" bIns="50800"/>
          <a:lstStyle/>
          <a:p>
            <a:pPr algn="l" defTabSz="1300446">
              <a:defRPr sz="3400">
                <a:solidFill>
                  <a:srgbClr val="4B4B4B"/>
                </a:solidFill>
                <a:latin typeface="Times"/>
                <a:ea typeface="Times"/>
                <a:cs typeface="Times"/>
                <a:sym typeface="Times"/>
              </a:defRPr>
            </a:pPr>
          </a:p>
        </p:txBody>
      </p:sp>
      <p:sp>
        <p:nvSpPr>
          <p:cNvPr id="136" name="Title Text"/>
          <p:cNvSpPr txBox="1"/>
          <p:nvPr>
            <p:ph type="title"/>
          </p:nvPr>
        </p:nvSpPr>
        <p:spPr>
          <a:xfrm>
            <a:off x="767999" y="325120"/>
            <a:ext cx="11468801" cy="612821"/>
          </a:xfrm>
          <a:prstGeom prst="rect">
            <a:avLst/>
          </a:prstGeom>
        </p:spPr>
        <p:txBody>
          <a:bodyPr lIns="0" tIns="0" rIns="0" bIns="0" anchor="b"/>
          <a:lstStyle>
            <a:lvl1pPr algn="l" defTabSz="1300480">
              <a:defRPr b="1" cap="all" sz="3800">
                <a:solidFill>
                  <a:srgbClr val="FFFFFF"/>
                </a:solidFill>
                <a:latin typeface="Trebuchet MS"/>
                <a:ea typeface="Trebuchet MS"/>
                <a:cs typeface="Trebuchet MS"/>
                <a:sym typeface="Trebuchet MS"/>
              </a:defRPr>
            </a:lvl1pPr>
          </a:lstStyle>
          <a:p>
            <a:pPr/>
            <a:r>
              <a:t>Title Text</a:t>
            </a:r>
          </a:p>
        </p:txBody>
      </p:sp>
      <p:sp>
        <p:nvSpPr>
          <p:cNvPr id="137" name="Body Level One…"/>
          <p:cNvSpPr txBox="1"/>
          <p:nvPr>
            <p:ph type="body" idx="1"/>
          </p:nvPr>
        </p:nvSpPr>
        <p:spPr>
          <a:xfrm>
            <a:off x="-82915" y="524495"/>
            <a:ext cx="11468801" cy="7247467"/>
          </a:xfrm>
          <a:prstGeom prst="rect">
            <a:avLst/>
          </a:prstGeom>
        </p:spPr>
        <p:txBody>
          <a:bodyPr lIns="0" tIns="0" rIns="0" bIns="0" anchor="t"/>
          <a:lstStyle>
            <a:lvl1pPr marL="480022" indent="-480022" defTabSz="1300480">
              <a:spcBef>
                <a:spcPts val="600"/>
              </a:spcBef>
              <a:buClr>
                <a:srgbClr val="7D7D7D"/>
              </a:buClr>
              <a:buSzPct val="75000"/>
              <a:buChar char="■"/>
              <a:defRPr b="1" sz="2800">
                <a:solidFill>
                  <a:srgbClr val="7D7D7D"/>
                </a:solidFill>
                <a:latin typeface="Trebuchet MS"/>
                <a:ea typeface="Trebuchet MS"/>
                <a:cs typeface="Trebuchet MS"/>
                <a:sym typeface="Trebuchet MS"/>
              </a:defRPr>
            </a:lvl1pPr>
            <a:lvl2pPr marL="901633" indent="-444467" defTabSz="1300480">
              <a:spcBef>
                <a:spcPts val="600"/>
              </a:spcBef>
              <a:buClr>
                <a:srgbClr val="7D7D7D"/>
              </a:buClr>
              <a:buSzPct val="70000"/>
              <a:buChar char="■"/>
              <a:defRPr b="1" sz="2800">
                <a:solidFill>
                  <a:srgbClr val="7D7D7D"/>
                </a:solidFill>
                <a:latin typeface="Trebuchet MS"/>
                <a:ea typeface="Trebuchet MS"/>
                <a:cs typeface="Trebuchet MS"/>
                <a:sym typeface="Trebuchet MS"/>
              </a:defRPr>
            </a:lvl2pPr>
            <a:lvl3pPr marL="1269905" indent="-355575" defTabSz="1300480">
              <a:spcBef>
                <a:spcPts val="600"/>
              </a:spcBef>
              <a:buClr>
                <a:srgbClr val="7D7D7D"/>
              </a:buClr>
              <a:buSzPct val="100000"/>
              <a:buChar char="▪"/>
              <a:defRPr b="1" sz="2800">
                <a:solidFill>
                  <a:srgbClr val="7D7D7D"/>
                </a:solidFill>
                <a:latin typeface="Trebuchet MS"/>
                <a:ea typeface="Trebuchet MS"/>
                <a:cs typeface="Trebuchet MS"/>
                <a:sym typeface="Trebuchet MS"/>
              </a:defRPr>
            </a:lvl3pPr>
            <a:lvl4pPr marL="1727069" indent="-355575" defTabSz="1300480">
              <a:spcBef>
                <a:spcPts val="600"/>
              </a:spcBef>
              <a:buClr>
                <a:srgbClr val="7D7D7D"/>
              </a:buClr>
              <a:buSzPct val="100000"/>
              <a:defRPr b="1" sz="2800">
                <a:solidFill>
                  <a:srgbClr val="7D7D7D"/>
                </a:solidFill>
                <a:latin typeface="Trebuchet MS"/>
                <a:ea typeface="Trebuchet MS"/>
                <a:cs typeface="Trebuchet MS"/>
                <a:sym typeface="Trebuchet MS"/>
              </a:defRPr>
            </a:lvl4pPr>
            <a:lvl5pPr marL="2184237" indent="-355575" defTabSz="1300480">
              <a:spcBef>
                <a:spcPts val="600"/>
              </a:spcBef>
              <a:buClr>
                <a:srgbClr val="7D7D7D"/>
              </a:buClr>
              <a:buSzPct val="85000"/>
              <a:defRPr b="1" sz="2800">
                <a:solidFill>
                  <a:srgbClr val="7D7D7D"/>
                </a:solidFill>
                <a:latin typeface="Trebuchet MS"/>
                <a:ea typeface="Trebuchet MS"/>
                <a:cs typeface="Trebuchet M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138" name="Slide Number"/>
          <p:cNvSpPr txBox="1"/>
          <p:nvPr>
            <p:ph type="sldNum" sz="quarter" idx="2"/>
          </p:nvPr>
        </p:nvSpPr>
        <p:spPr>
          <a:xfrm>
            <a:off x="8974165" y="8854470"/>
            <a:ext cx="345945" cy="371345"/>
          </a:xfrm>
          <a:prstGeom prst="rect">
            <a:avLst/>
          </a:prstGeom>
        </p:spPr>
        <p:txBody>
          <a:bodyPr lIns="65022" tIns="65022" rIns="65022" bIns="65022" anchor="ctr"/>
          <a:lstStyle>
            <a:lvl1pPr algn="r" defTabSz="1300480">
              <a:defRPr>
                <a:solidFill>
                  <a:srgbClr val="4B4B4B"/>
                </a:solidFill>
                <a:latin typeface="Times"/>
                <a:ea typeface="Times"/>
                <a:cs typeface="Times"/>
                <a:sym typeface="Time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p:spTree>
      <p:nvGrpSpPr>
        <p:cNvPr id="1" name=""/>
        <p:cNvGrpSpPr/>
        <p:nvPr/>
      </p:nvGrpSpPr>
      <p:grpSpPr>
        <a:xfrm>
          <a:off x="0" y="0"/>
          <a:ext cx="0" cy="0"/>
          <a:chOff x="0" y="0"/>
          <a:chExt cx="0" cy="0"/>
        </a:xfrm>
      </p:grpSpPr>
      <p:sp>
        <p:nvSpPr>
          <p:cNvPr id="145" name="Triangle"/>
          <p:cNvSpPr/>
          <p:nvPr/>
        </p:nvSpPr>
        <p:spPr>
          <a:xfrm rot="16200000">
            <a:off x="12086400" y="131197"/>
            <a:ext cx="1049604" cy="7872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FFFFFF"/>
          </a:solidFill>
          <a:ln w="12700">
            <a:miter lim="400000"/>
          </a:ln>
        </p:spPr>
        <p:txBody>
          <a:bodyPr lIns="50800" tIns="50800" rIns="50800" bIns="50800"/>
          <a:lstStyle/>
          <a:p>
            <a:pPr algn="l" defTabSz="1300446">
              <a:defRPr sz="3400">
                <a:solidFill>
                  <a:srgbClr val="4B4B4B"/>
                </a:solidFill>
                <a:latin typeface="Times"/>
                <a:ea typeface="Times"/>
                <a:cs typeface="Times"/>
                <a:sym typeface="Times"/>
              </a:defRPr>
            </a:pPr>
          </a:p>
        </p:txBody>
      </p:sp>
      <p:sp>
        <p:nvSpPr>
          <p:cNvPr id="146" name="Title Text"/>
          <p:cNvSpPr txBox="1"/>
          <p:nvPr>
            <p:ph type="title"/>
          </p:nvPr>
        </p:nvSpPr>
        <p:spPr>
          <a:xfrm>
            <a:off x="767999" y="325120"/>
            <a:ext cx="11468801" cy="612821"/>
          </a:xfrm>
          <a:prstGeom prst="rect">
            <a:avLst/>
          </a:prstGeom>
        </p:spPr>
        <p:txBody>
          <a:bodyPr lIns="0" tIns="0" rIns="0" bIns="0" anchor="b"/>
          <a:lstStyle>
            <a:lvl1pPr algn="l" defTabSz="1300480">
              <a:defRPr b="1" cap="all" sz="3800">
                <a:solidFill>
                  <a:srgbClr val="FFFFFF"/>
                </a:solidFill>
                <a:latin typeface="Trebuchet MS"/>
                <a:ea typeface="Trebuchet MS"/>
                <a:cs typeface="Trebuchet MS"/>
                <a:sym typeface="Trebuchet MS"/>
              </a:defRPr>
            </a:lvl1pPr>
          </a:lstStyle>
          <a:p>
            <a:pPr/>
            <a:r>
              <a:t>Title Text</a:t>
            </a:r>
          </a:p>
        </p:txBody>
      </p:sp>
      <p:sp>
        <p:nvSpPr>
          <p:cNvPr id="147" name="Body Level One…"/>
          <p:cNvSpPr txBox="1"/>
          <p:nvPr>
            <p:ph type="body" idx="1"/>
          </p:nvPr>
        </p:nvSpPr>
        <p:spPr>
          <a:xfrm>
            <a:off x="767999" y="1517225"/>
            <a:ext cx="11468801" cy="7247470"/>
          </a:xfrm>
          <a:prstGeom prst="rect">
            <a:avLst/>
          </a:prstGeom>
        </p:spPr>
        <p:txBody>
          <a:bodyPr lIns="0" tIns="0" rIns="0" bIns="0" anchor="t"/>
          <a:lstStyle>
            <a:lvl1pPr marL="480022" indent="-480022" defTabSz="1300480">
              <a:spcBef>
                <a:spcPts val="600"/>
              </a:spcBef>
              <a:buClr>
                <a:srgbClr val="7D7D7D"/>
              </a:buClr>
              <a:buSzPct val="75000"/>
              <a:buChar char="■"/>
              <a:defRPr b="1" sz="2800">
                <a:solidFill>
                  <a:srgbClr val="7D7D7D"/>
                </a:solidFill>
                <a:latin typeface="Trebuchet MS"/>
                <a:ea typeface="Trebuchet MS"/>
                <a:cs typeface="Trebuchet MS"/>
                <a:sym typeface="Trebuchet MS"/>
              </a:defRPr>
            </a:lvl1pPr>
            <a:lvl2pPr marL="901633" indent="-444467" defTabSz="1300480">
              <a:spcBef>
                <a:spcPts val="600"/>
              </a:spcBef>
              <a:buClr>
                <a:srgbClr val="7D7D7D"/>
              </a:buClr>
              <a:buSzPct val="70000"/>
              <a:buChar char="■"/>
              <a:defRPr b="1" sz="2800">
                <a:solidFill>
                  <a:srgbClr val="7D7D7D"/>
                </a:solidFill>
                <a:latin typeface="Trebuchet MS"/>
                <a:ea typeface="Trebuchet MS"/>
                <a:cs typeface="Trebuchet MS"/>
                <a:sym typeface="Trebuchet MS"/>
              </a:defRPr>
            </a:lvl2pPr>
            <a:lvl3pPr marL="1269905" indent="-355575" defTabSz="1300480">
              <a:spcBef>
                <a:spcPts val="600"/>
              </a:spcBef>
              <a:buClr>
                <a:srgbClr val="7D7D7D"/>
              </a:buClr>
              <a:buSzPct val="100000"/>
              <a:buChar char="▪"/>
              <a:defRPr b="1" sz="2800">
                <a:solidFill>
                  <a:srgbClr val="7D7D7D"/>
                </a:solidFill>
                <a:latin typeface="Trebuchet MS"/>
                <a:ea typeface="Trebuchet MS"/>
                <a:cs typeface="Trebuchet MS"/>
                <a:sym typeface="Trebuchet MS"/>
              </a:defRPr>
            </a:lvl3pPr>
            <a:lvl4pPr marL="1727069" indent="-355575" defTabSz="1300480">
              <a:spcBef>
                <a:spcPts val="600"/>
              </a:spcBef>
              <a:buClr>
                <a:srgbClr val="7D7D7D"/>
              </a:buClr>
              <a:buSzPct val="100000"/>
              <a:defRPr b="1" sz="2800">
                <a:solidFill>
                  <a:srgbClr val="7D7D7D"/>
                </a:solidFill>
                <a:latin typeface="Trebuchet MS"/>
                <a:ea typeface="Trebuchet MS"/>
                <a:cs typeface="Trebuchet MS"/>
                <a:sym typeface="Trebuchet MS"/>
              </a:defRPr>
            </a:lvl4pPr>
            <a:lvl5pPr marL="2184237" indent="-355575" defTabSz="1300480">
              <a:spcBef>
                <a:spcPts val="600"/>
              </a:spcBef>
              <a:buClr>
                <a:srgbClr val="7D7D7D"/>
              </a:buClr>
              <a:buSzPct val="85000"/>
              <a:defRPr b="1" sz="2800">
                <a:solidFill>
                  <a:srgbClr val="7D7D7D"/>
                </a:solidFill>
                <a:latin typeface="Trebuchet MS"/>
                <a:ea typeface="Trebuchet MS"/>
                <a:cs typeface="Trebuchet M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148" name="Slide Number"/>
          <p:cNvSpPr txBox="1"/>
          <p:nvPr>
            <p:ph type="sldNum" sz="quarter" idx="2"/>
          </p:nvPr>
        </p:nvSpPr>
        <p:spPr>
          <a:xfrm>
            <a:off x="8974165" y="8854470"/>
            <a:ext cx="345945" cy="371345"/>
          </a:xfrm>
          <a:prstGeom prst="rect">
            <a:avLst/>
          </a:prstGeom>
        </p:spPr>
        <p:txBody>
          <a:bodyPr lIns="65022" tIns="65022" rIns="65022" bIns="65022" anchor="ctr"/>
          <a:lstStyle>
            <a:lvl1pPr algn="r" defTabSz="1300480">
              <a:defRPr>
                <a:solidFill>
                  <a:srgbClr val="4B4B4B"/>
                </a:solidFill>
                <a:latin typeface="Times"/>
                <a:ea typeface="Times"/>
                <a:cs typeface="Times"/>
                <a:sym typeface="Time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55" name="Title Text"/>
          <p:cNvSpPr txBox="1"/>
          <p:nvPr>
            <p:ph type="title"/>
          </p:nvPr>
        </p:nvSpPr>
        <p:spPr>
          <a:prstGeom prst="rect">
            <a:avLst/>
          </a:prstGeom>
        </p:spPr>
        <p:txBody>
          <a:bodyPr/>
          <a:lstStyle/>
          <a:p>
            <a:pPr/>
            <a:r>
              <a:t>Title Text</a:t>
            </a:r>
          </a:p>
        </p:txBody>
      </p:sp>
      <p:sp>
        <p:nvSpPr>
          <p:cNvPr id="15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64" name="Body Level One…"/>
          <p:cNvSpPr txBox="1"/>
          <p:nvPr>
            <p:ph type="body" sz="quarter" idx="1"/>
          </p:nvPr>
        </p:nvSpPr>
        <p:spPr>
          <a:xfrm>
            <a:off x="1270000" y="6362700"/>
            <a:ext cx="10464800" cy="469900"/>
          </a:xfrm>
          <a:prstGeom prst="rect">
            <a:avLst/>
          </a:prstGeom>
        </p:spPr>
        <p:txBody>
          <a:bodyPr anchor="t"/>
          <a:lstStyle>
            <a:lvl1pPr marL="0" indent="0" algn="ctr">
              <a:spcBef>
                <a:spcPts val="0"/>
              </a:spcBef>
              <a:buSzTx/>
              <a:buNone/>
              <a:defRPr sz="2400">
                <a:latin typeface="+mn-lt"/>
                <a:ea typeface="+mn-ea"/>
                <a:cs typeface="+mn-cs"/>
                <a:sym typeface="Helvetica"/>
              </a:defRPr>
            </a:lvl1pPr>
            <a:lvl2pPr marL="777875" indent="-333375" algn="ctr">
              <a:spcBef>
                <a:spcPts val="0"/>
              </a:spcBef>
              <a:defRPr sz="2400">
                <a:latin typeface="+mn-lt"/>
                <a:ea typeface="+mn-ea"/>
                <a:cs typeface="+mn-cs"/>
                <a:sym typeface="Helvetica"/>
              </a:defRPr>
            </a:lvl2pPr>
            <a:lvl3pPr marL="1222375" indent="-333375" algn="ctr">
              <a:spcBef>
                <a:spcPts val="0"/>
              </a:spcBef>
              <a:defRPr sz="2400">
                <a:latin typeface="+mn-lt"/>
                <a:ea typeface="+mn-ea"/>
                <a:cs typeface="+mn-cs"/>
                <a:sym typeface="Helvetica"/>
              </a:defRPr>
            </a:lvl3pPr>
            <a:lvl4pPr marL="1666875" indent="-333375" algn="ctr">
              <a:spcBef>
                <a:spcPts val="0"/>
              </a:spcBef>
              <a:defRPr sz="2400">
                <a:latin typeface="+mn-lt"/>
                <a:ea typeface="+mn-ea"/>
                <a:cs typeface="+mn-cs"/>
                <a:sym typeface="Helvetica"/>
              </a:defRPr>
            </a:lvl4pPr>
            <a:lvl5pPr marL="2111375" indent="-333375" algn="ctr">
              <a:spcBef>
                <a:spcPts val="0"/>
              </a:spcBef>
              <a:defRPr sz="2400">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165" name="“Type a quote here.”"/>
          <p:cNvSpPr txBox="1"/>
          <p:nvPr>
            <p:ph type="body" sz="quarter" idx="13"/>
          </p:nvPr>
        </p:nvSpPr>
        <p:spPr>
          <a:xfrm>
            <a:off x="1270000" y="4267200"/>
            <a:ext cx="10464800" cy="685800"/>
          </a:xfrm>
          <a:prstGeom prst="rect">
            <a:avLst/>
          </a:prstGeom>
        </p:spPr>
        <p:txBody>
          <a:bodyPr/>
          <a:lstStyle/>
          <a:p>
            <a:pPr/>
          </a:p>
        </p:txBody>
      </p:sp>
      <p:sp>
        <p:nvSpPr>
          <p:cNvPr id="166" name="Slide Number"/>
          <p:cNvSpPr txBox="1"/>
          <p:nvPr>
            <p:ph type="sldNum" sz="quarter" idx="2"/>
          </p:nvPr>
        </p:nvSpPr>
        <p:spPr>
          <a:xfrm>
            <a:off x="6311798" y="9251950"/>
            <a:ext cx="368504" cy="381000"/>
          </a:xfrm>
          <a:prstGeom prst="rect">
            <a:avLst/>
          </a:prstGeom>
        </p:spPr>
        <p:txBody>
          <a:bodyPr/>
          <a:lstStyle>
            <a:lvl1pPr>
              <a:defRPr sz="18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73" name="Title Text"/>
          <p:cNvSpPr txBox="1"/>
          <p:nvPr>
            <p:ph type="title"/>
          </p:nvPr>
        </p:nvSpPr>
        <p:spPr>
          <a:xfrm>
            <a:off x="1270000" y="1638300"/>
            <a:ext cx="10464800" cy="3302000"/>
          </a:xfrm>
          <a:prstGeom prst="rect">
            <a:avLst/>
          </a:prstGeom>
        </p:spPr>
        <p:txBody>
          <a:bodyPr anchor="b"/>
          <a:lstStyle>
            <a:lvl1pPr>
              <a:defRPr>
                <a:latin typeface="Helvetica Light"/>
                <a:ea typeface="Helvetica Light"/>
                <a:cs typeface="Helvetica Light"/>
                <a:sym typeface="Helvetica Light"/>
              </a:defRPr>
            </a:lvl1pPr>
          </a:lstStyle>
          <a:p>
            <a:pPr/>
            <a:r>
              <a:t>Title Text</a:t>
            </a:r>
          </a:p>
        </p:txBody>
      </p:sp>
      <p:sp>
        <p:nvSpPr>
          <p:cNvPr id="174"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a:latin typeface="Helvetica Light"/>
                <a:ea typeface="Helvetica Light"/>
                <a:cs typeface="Helvetica Light"/>
                <a:sym typeface="Helvetica Light"/>
              </a:defRPr>
            </a:lvl1pPr>
            <a:lvl2pPr marL="0" indent="0" algn="ctr">
              <a:spcBef>
                <a:spcPts val="0"/>
              </a:spcBef>
              <a:buSzTx/>
              <a:buNone/>
              <a:defRPr>
                <a:latin typeface="Helvetica Light"/>
                <a:ea typeface="Helvetica Light"/>
                <a:cs typeface="Helvetica Light"/>
                <a:sym typeface="Helvetica Light"/>
              </a:defRPr>
            </a:lvl2pPr>
            <a:lvl3pPr marL="0" indent="0" algn="ctr">
              <a:spcBef>
                <a:spcPts val="0"/>
              </a:spcBef>
              <a:buSzTx/>
              <a:buNone/>
              <a:defRPr>
                <a:latin typeface="Helvetica Light"/>
                <a:ea typeface="Helvetica Light"/>
                <a:cs typeface="Helvetica Light"/>
                <a:sym typeface="Helvetica Light"/>
              </a:defRPr>
            </a:lvl3pPr>
            <a:lvl4pPr marL="0" indent="0" algn="ctr">
              <a:spcBef>
                <a:spcPts val="0"/>
              </a:spcBef>
              <a:buSzTx/>
              <a:buNone/>
              <a:defRPr>
                <a:latin typeface="Helvetica Light"/>
                <a:ea typeface="Helvetica Light"/>
                <a:cs typeface="Helvetica Light"/>
                <a:sym typeface="Helvetica Light"/>
              </a:defRPr>
            </a:lvl4pPr>
            <a:lvl5pPr marL="0" indent="0" algn="ctr">
              <a:spcBef>
                <a:spcPts val="0"/>
              </a:spcBef>
              <a:buSzTx/>
              <a:buNone/>
              <a:defRPr>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75" name="Slide Number"/>
          <p:cNvSpPr txBox="1"/>
          <p:nvPr>
            <p:ph type="sldNum" sz="quarter" idx="2"/>
          </p:nvPr>
        </p:nvSpPr>
        <p:spPr>
          <a:xfrm>
            <a:off x="6311798" y="9251950"/>
            <a:ext cx="368504" cy="381000"/>
          </a:xfrm>
          <a:prstGeom prst="rect">
            <a:avLst/>
          </a:prstGeom>
        </p:spPr>
        <p:txBody>
          <a:bodyPr/>
          <a:lstStyle>
            <a:lvl1pPr>
              <a:defRPr sz="18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82" name="Title Text"/>
          <p:cNvSpPr txBox="1"/>
          <p:nvPr>
            <p:ph type="title"/>
          </p:nvPr>
        </p:nvSpPr>
        <p:spPr>
          <a:xfrm>
            <a:off x="975360" y="2623539"/>
            <a:ext cx="11054082" cy="2903506"/>
          </a:xfrm>
          <a:prstGeom prst="rect">
            <a:avLst/>
          </a:prstGeom>
        </p:spPr>
        <p:txBody>
          <a:bodyPr lIns="0" tIns="0" rIns="0" bIns="0"/>
          <a:lstStyle>
            <a:lvl1pPr defTabSz="457200">
              <a:defRPr sz="6200">
                <a:latin typeface="Calibri"/>
                <a:ea typeface="Calibri"/>
                <a:cs typeface="Calibri"/>
                <a:sym typeface="Calibri"/>
              </a:defRPr>
            </a:lvl1pPr>
          </a:lstStyle>
          <a:p>
            <a:pPr/>
            <a:r>
              <a:t>Title Text</a:t>
            </a:r>
          </a:p>
        </p:txBody>
      </p:sp>
      <p:sp>
        <p:nvSpPr>
          <p:cNvPr id="183" name="Body Level One…"/>
          <p:cNvSpPr txBox="1"/>
          <p:nvPr>
            <p:ph type="body" sz="half" idx="1"/>
          </p:nvPr>
        </p:nvSpPr>
        <p:spPr>
          <a:xfrm>
            <a:off x="1950720" y="5527040"/>
            <a:ext cx="9103360" cy="4226565"/>
          </a:xfrm>
          <a:prstGeom prst="rect">
            <a:avLst/>
          </a:prstGeom>
        </p:spPr>
        <p:txBody>
          <a:bodyPr lIns="0" tIns="0" rIns="0" bIns="0" anchor="t"/>
          <a:lstStyle>
            <a:lvl1pPr marL="0" indent="0" algn="ctr" defTabSz="457200">
              <a:spcBef>
                <a:spcPts val="700"/>
              </a:spcBef>
              <a:buSzTx/>
              <a:buNone/>
              <a:defRPr sz="4400">
                <a:solidFill>
                  <a:srgbClr val="888888"/>
                </a:solidFill>
                <a:latin typeface="Calibri"/>
                <a:ea typeface="Calibri"/>
                <a:cs typeface="Calibri"/>
                <a:sym typeface="Calibri"/>
              </a:defRPr>
            </a:lvl1pPr>
            <a:lvl2pPr marL="0" indent="0" algn="ctr" defTabSz="457200">
              <a:spcBef>
                <a:spcPts val="700"/>
              </a:spcBef>
              <a:buSzTx/>
              <a:buNone/>
              <a:defRPr sz="4400">
                <a:solidFill>
                  <a:srgbClr val="888888"/>
                </a:solidFill>
                <a:latin typeface="Calibri"/>
                <a:ea typeface="Calibri"/>
                <a:cs typeface="Calibri"/>
                <a:sym typeface="Calibri"/>
              </a:defRPr>
            </a:lvl2pPr>
            <a:lvl3pPr marL="0" indent="0" algn="ctr" defTabSz="457200">
              <a:spcBef>
                <a:spcPts val="700"/>
              </a:spcBef>
              <a:buSzTx/>
              <a:buNone/>
              <a:defRPr sz="4400">
                <a:solidFill>
                  <a:srgbClr val="888888"/>
                </a:solidFill>
                <a:latin typeface="Calibri"/>
                <a:ea typeface="Calibri"/>
                <a:cs typeface="Calibri"/>
                <a:sym typeface="Calibri"/>
              </a:defRPr>
            </a:lvl3pPr>
            <a:lvl4pPr marL="0" indent="0" algn="ctr" defTabSz="457200">
              <a:spcBef>
                <a:spcPts val="700"/>
              </a:spcBef>
              <a:buSzTx/>
              <a:buNone/>
              <a:defRPr sz="4400">
                <a:solidFill>
                  <a:srgbClr val="888888"/>
                </a:solidFill>
                <a:latin typeface="Calibri"/>
                <a:ea typeface="Calibri"/>
                <a:cs typeface="Calibri"/>
                <a:sym typeface="Calibri"/>
              </a:defRPr>
            </a:lvl4pPr>
            <a:lvl5pPr marL="0" indent="0" algn="ctr" defTabSz="457200">
              <a:spcBef>
                <a:spcPts val="700"/>
              </a:spcBef>
              <a:buSzTx/>
              <a:buNone/>
              <a:defRPr sz="4400">
                <a:solidFill>
                  <a:srgbClr val="888888"/>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84" name="Slide Number"/>
          <p:cNvSpPr txBox="1"/>
          <p:nvPr>
            <p:ph type="sldNum" sz="quarter" idx="2"/>
          </p:nvPr>
        </p:nvSpPr>
        <p:spPr>
          <a:xfrm>
            <a:off x="12115842" y="9188809"/>
            <a:ext cx="238721" cy="221954"/>
          </a:xfrm>
          <a:prstGeom prst="rect">
            <a:avLst/>
          </a:prstGeom>
        </p:spPr>
        <p:txBody>
          <a:bodyPr lIns="0" tIns="0" rIns="0" bIns="0" anchor="ctr"/>
          <a:lstStyle>
            <a:lvl1pPr algn="r" defTabSz="914400">
              <a:defRPr>
                <a:solidFill>
                  <a:srgbClr val="888888"/>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191" name="Body Level One…"/>
          <p:cNvSpPr txBox="1"/>
          <p:nvPr>
            <p:ph type="body" idx="1"/>
          </p:nvPr>
        </p:nvSpPr>
        <p:spPr>
          <a:xfrm>
            <a:off x="952500" y="1270000"/>
            <a:ext cx="11099800" cy="7213600"/>
          </a:xfrm>
          <a:prstGeom prst="rect">
            <a:avLst/>
          </a:prstGeom>
        </p:spPr>
        <p:txBody>
          <a:bodyPr/>
          <a:lstStyle>
            <a:lvl1pPr>
              <a:buSzPct val="75000"/>
              <a:defRPr sz="3600">
                <a:latin typeface="Helvetica Light"/>
                <a:ea typeface="Helvetica Light"/>
                <a:cs typeface="Helvetica Light"/>
                <a:sym typeface="Helvetica Light"/>
              </a:defRPr>
            </a:lvl1pPr>
            <a:lvl2pPr>
              <a:buSzPct val="75000"/>
              <a:defRPr sz="3600">
                <a:latin typeface="Helvetica Light"/>
                <a:ea typeface="Helvetica Light"/>
                <a:cs typeface="Helvetica Light"/>
                <a:sym typeface="Helvetica Light"/>
              </a:defRPr>
            </a:lvl2pPr>
            <a:lvl3pPr>
              <a:buSzPct val="75000"/>
              <a:defRPr sz="3600">
                <a:latin typeface="Helvetica Light"/>
                <a:ea typeface="Helvetica Light"/>
                <a:cs typeface="Helvetica Light"/>
                <a:sym typeface="Helvetica Light"/>
              </a:defRPr>
            </a:lvl3pPr>
            <a:lvl4pPr>
              <a:buSzPct val="75000"/>
              <a:defRPr sz="3600">
                <a:latin typeface="Helvetica Light"/>
                <a:ea typeface="Helvetica Light"/>
                <a:cs typeface="Helvetica Light"/>
                <a:sym typeface="Helvetica Light"/>
              </a:defRPr>
            </a:lvl4pPr>
            <a:lvl5pPr>
              <a:buSzPct val="75000"/>
              <a:defRPr sz="36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92" name="Slide Number"/>
          <p:cNvSpPr txBox="1"/>
          <p:nvPr>
            <p:ph type="sldNum" sz="quarter" idx="2"/>
          </p:nvPr>
        </p:nvSpPr>
        <p:spPr>
          <a:xfrm>
            <a:off x="6311798" y="9251950"/>
            <a:ext cx="368504" cy="381000"/>
          </a:xfrm>
          <a:prstGeom prst="rect">
            <a:avLst/>
          </a:prstGeom>
        </p:spPr>
        <p:txBody>
          <a:bodyPr/>
          <a:lstStyle>
            <a:lvl1pPr>
              <a:defRPr sz="18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99" name="Title Text"/>
          <p:cNvSpPr txBox="1"/>
          <p:nvPr>
            <p:ph type="title"/>
          </p:nvPr>
        </p:nvSpPr>
        <p:spPr>
          <a:xfrm>
            <a:off x="1270000" y="1638300"/>
            <a:ext cx="10464800" cy="3302000"/>
          </a:xfrm>
          <a:prstGeom prst="rect">
            <a:avLst/>
          </a:prstGeom>
        </p:spPr>
        <p:txBody>
          <a:bodyPr anchor="b"/>
          <a:lstStyle>
            <a:lvl1pPr>
              <a:defRPr>
                <a:latin typeface="Helvetica Light"/>
                <a:ea typeface="Helvetica Light"/>
                <a:cs typeface="Helvetica Light"/>
                <a:sym typeface="Helvetica Light"/>
              </a:defRPr>
            </a:lvl1pPr>
          </a:lstStyle>
          <a:p>
            <a:pPr/>
            <a:r>
              <a:t>Title Text</a:t>
            </a:r>
          </a:p>
        </p:txBody>
      </p:sp>
      <p:sp>
        <p:nvSpPr>
          <p:cNvPr id="200"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a:latin typeface="Helvetica Light"/>
                <a:ea typeface="Helvetica Light"/>
                <a:cs typeface="Helvetica Light"/>
                <a:sym typeface="Helvetica Light"/>
              </a:defRPr>
            </a:lvl1pPr>
            <a:lvl2pPr marL="0" indent="0" algn="ctr">
              <a:spcBef>
                <a:spcPts val="0"/>
              </a:spcBef>
              <a:buSzTx/>
              <a:buNone/>
              <a:defRPr>
                <a:latin typeface="Helvetica Light"/>
                <a:ea typeface="Helvetica Light"/>
                <a:cs typeface="Helvetica Light"/>
                <a:sym typeface="Helvetica Light"/>
              </a:defRPr>
            </a:lvl2pPr>
            <a:lvl3pPr marL="0" indent="0" algn="ctr">
              <a:spcBef>
                <a:spcPts val="0"/>
              </a:spcBef>
              <a:buSzTx/>
              <a:buNone/>
              <a:defRPr>
                <a:latin typeface="Helvetica Light"/>
                <a:ea typeface="Helvetica Light"/>
                <a:cs typeface="Helvetica Light"/>
                <a:sym typeface="Helvetica Light"/>
              </a:defRPr>
            </a:lvl3pPr>
            <a:lvl4pPr marL="0" indent="0" algn="ctr">
              <a:spcBef>
                <a:spcPts val="0"/>
              </a:spcBef>
              <a:buSzTx/>
              <a:buNone/>
              <a:defRPr>
                <a:latin typeface="Helvetica Light"/>
                <a:ea typeface="Helvetica Light"/>
                <a:cs typeface="Helvetica Light"/>
                <a:sym typeface="Helvetica Light"/>
              </a:defRPr>
            </a:lvl4pPr>
            <a:lvl5pPr marL="0" indent="0" algn="ctr">
              <a:spcBef>
                <a:spcPts val="0"/>
              </a:spcBef>
              <a:buSzTx/>
              <a:buNone/>
              <a:defRPr>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01" name="Slide Number"/>
          <p:cNvSpPr txBox="1"/>
          <p:nvPr>
            <p:ph type="sldNum" sz="quarter" idx="2"/>
          </p:nvPr>
        </p:nvSpPr>
        <p:spPr>
          <a:xfrm>
            <a:off x="6311798" y="9251950"/>
            <a:ext cx="368504" cy="381000"/>
          </a:xfrm>
          <a:prstGeom prst="rect">
            <a:avLst/>
          </a:prstGeom>
        </p:spPr>
        <p:txBody>
          <a:bodyPr/>
          <a:lstStyle>
            <a:lvl1pPr>
              <a:defRPr sz="18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p:spTree>
      <p:nvGrpSpPr>
        <p:cNvPr id="1" name=""/>
        <p:cNvGrpSpPr/>
        <p:nvPr/>
      </p:nvGrpSpPr>
      <p:grpSpPr>
        <a:xfrm>
          <a:off x="0" y="0"/>
          <a:ext cx="0" cy="0"/>
          <a:chOff x="0" y="0"/>
          <a:chExt cx="0" cy="0"/>
        </a:xfrm>
      </p:grpSpPr>
      <p:sp>
        <p:nvSpPr>
          <p:cNvPr id="208" name="Triangle"/>
          <p:cNvSpPr/>
          <p:nvPr/>
        </p:nvSpPr>
        <p:spPr>
          <a:xfrm rot="16200000">
            <a:off x="12086400" y="131198"/>
            <a:ext cx="1049603" cy="7872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FFFFFF"/>
          </a:solidFill>
          <a:ln w="12700">
            <a:miter lim="400000"/>
          </a:ln>
        </p:spPr>
        <p:txBody>
          <a:bodyPr lIns="50800" tIns="50800" rIns="50800" bIns="50800"/>
          <a:lstStyle/>
          <a:p>
            <a:pPr algn="l" defTabSz="1300446">
              <a:defRPr sz="3400">
                <a:solidFill>
                  <a:srgbClr val="4B4B4B"/>
                </a:solidFill>
                <a:latin typeface="Times"/>
                <a:ea typeface="Times"/>
                <a:cs typeface="Times"/>
                <a:sym typeface="Times"/>
              </a:defRPr>
            </a:pPr>
          </a:p>
        </p:txBody>
      </p:sp>
      <p:sp>
        <p:nvSpPr>
          <p:cNvPr id="209" name="Title Text"/>
          <p:cNvSpPr txBox="1"/>
          <p:nvPr>
            <p:ph type="title"/>
          </p:nvPr>
        </p:nvSpPr>
        <p:spPr>
          <a:xfrm>
            <a:off x="767999" y="325120"/>
            <a:ext cx="11468801" cy="612821"/>
          </a:xfrm>
          <a:prstGeom prst="rect">
            <a:avLst/>
          </a:prstGeom>
        </p:spPr>
        <p:txBody>
          <a:bodyPr lIns="0" tIns="0" rIns="0" bIns="0" anchor="b"/>
          <a:lstStyle>
            <a:lvl1pPr algn="l" defTabSz="1300480">
              <a:defRPr b="1" cap="all" sz="3800">
                <a:solidFill>
                  <a:srgbClr val="FFFFFF"/>
                </a:solidFill>
                <a:latin typeface="Trebuchet MS"/>
                <a:ea typeface="Trebuchet MS"/>
                <a:cs typeface="Trebuchet MS"/>
                <a:sym typeface="Trebuchet MS"/>
              </a:defRPr>
            </a:lvl1pPr>
          </a:lstStyle>
          <a:p>
            <a:pPr/>
            <a:r>
              <a:t>Title Text</a:t>
            </a:r>
          </a:p>
        </p:txBody>
      </p:sp>
      <p:sp>
        <p:nvSpPr>
          <p:cNvPr id="210" name="Body Level One…"/>
          <p:cNvSpPr txBox="1"/>
          <p:nvPr>
            <p:ph type="body" idx="1"/>
          </p:nvPr>
        </p:nvSpPr>
        <p:spPr>
          <a:xfrm>
            <a:off x="767999" y="1517225"/>
            <a:ext cx="11468801" cy="7247469"/>
          </a:xfrm>
          <a:prstGeom prst="rect">
            <a:avLst/>
          </a:prstGeom>
        </p:spPr>
        <p:txBody>
          <a:bodyPr lIns="0" tIns="0" rIns="0" bIns="0" anchor="t"/>
          <a:lstStyle>
            <a:lvl1pPr marL="480022" indent="-480022" defTabSz="1300480">
              <a:spcBef>
                <a:spcPts val="600"/>
              </a:spcBef>
              <a:buClr>
                <a:srgbClr val="7D7D7D"/>
              </a:buClr>
              <a:buSzPct val="75000"/>
              <a:buChar char="■"/>
              <a:defRPr b="1" sz="2800">
                <a:solidFill>
                  <a:srgbClr val="7D7D7D"/>
                </a:solidFill>
                <a:latin typeface="Trebuchet MS"/>
                <a:ea typeface="Trebuchet MS"/>
                <a:cs typeface="Trebuchet MS"/>
                <a:sym typeface="Trebuchet MS"/>
              </a:defRPr>
            </a:lvl1pPr>
            <a:lvl2pPr marL="901633" indent="-444467" defTabSz="1300480">
              <a:spcBef>
                <a:spcPts val="600"/>
              </a:spcBef>
              <a:buClr>
                <a:srgbClr val="7D7D7D"/>
              </a:buClr>
              <a:buSzPct val="70000"/>
              <a:buChar char="■"/>
              <a:defRPr b="1" sz="2800">
                <a:solidFill>
                  <a:srgbClr val="7D7D7D"/>
                </a:solidFill>
                <a:latin typeface="Trebuchet MS"/>
                <a:ea typeface="Trebuchet MS"/>
                <a:cs typeface="Trebuchet MS"/>
                <a:sym typeface="Trebuchet MS"/>
              </a:defRPr>
            </a:lvl2pPr>
            <a:lvl3pPr marL="1269905" indent="-355575" defTabSz="1300480">
              <a:spcBef>
                <a:spcPts val="600"/>
              </a:spcBef>
              <a:buClr>
                <a:srgbClr val="7D7D7D"/>
              </a:buClr>
              <a:buSzPct val="100000"/>
              <a:buChar char="▪"/>
              <a:defRPr b="1" sz="2800">
                <a:solidFill>
                  <a:srgbClr val="7D7D7D"/>
                </a:solidFill>
                <a:latin typeface="Trebuchet MS"/>
                <a:ea typeface="Trebuchet MS"/>
                <a:cs typeface="Trebuchet MS"/>
                <a:sym typeface="Trebuchet MS"/>
              </a:defRPr>
            </a:lvl3pPr>
            <a:lvl4pPr marL="1727069" indent="-355575" defTabSz="1300480">
              <a:spcBef>
                <a:spcPts val="600"/>
              </a:spcBef>
              <a:buClr>
                <a:srgbClr val="7D7D7D"/>
              </a:buClr>
              <a:buSzPct val="100000"/>
              <a:defRPr b="1" sz="2800">
                <a:solidFill>
                  <a:srgbClr val="7D7D7D"/>
                </a:solidFill>
                <a:latin typeface="Trebuchet MS"/>
                <a:ea typeface="Trebuchet MS"/>
                <a:cs typeface="Trebuchet MS"/>
                <a:sym typeface="Trebuchet MS"/>
              </a:defRPr>
            </a:lvl4pPr>
            <a:lvl5pPr marL="2184237" indent="-355575" defTabSz="1300480">
              <a:spcBef>
                <a:spcPts val="600"/>
              </a:spcBef>
              <a:buClr>
                <a:srgbClr val="7D7D7D"/>
              </a:buClr>
              <a:buSzPct val="85000"/>
              <a:defRPr b="1" sz="2800">
                <a:solidFill>
                  <a:srgbClr val="7D7D7D"/>
                </a:solidFill>
                <a:latin typeface="Trebuchet MS"/>
                <a:ea typeface="Trebuchet MS"/>
                <a:cs typeface="Trebuchet M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211" name="Slide Number"/>
          <p:cNvSpPr txBox="1"/>
          <p:nvPr>
            <p:ph type="sldNum" sz="quarter" idx="2"/>
          </p:nvPr>
        </p:nvSpPr>
        <p:spPr>
          <a:xfrm>
            <a:off x="8974165" y="8854470"/>
            <a:ext cx="345945" cy="371345"/>
          </a:xfrm>
          <a:prstGeom prst="rect">
            <a:avLst/>
          </a:prstGeom>
        </p:spPr>
        <p:txBody>
          <a:bodyPr lIns="65022" tIns="65022" rIns="65022" bIns="65022" anchor="ctr"/>
          <a:lstStyle>
            <a:lvl1pPr algn="r" defTabSz="1300480">
              <a:defRPr>
                <a:solidFill>
                  <a:srgbClr val="4B4B4B"/>
                </a:solidFill>
                <a:latin typeface="Times"/>
                <a:ea typeface="Times"/>
                <a:cs typeface="Times"/>
                <a:sym typeface="Time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ndard">
    <p:bg>
      <p:bgPr>
        <a:solidFill>
          <a:srgbClr val="FFFFFF">
            <a:alpha val="0"/>
          </a:srgbClr>
        </a:solidFill>
      </p:bgPr>
    </p:bg>
    <p:spTree>
      <p:nvGrpSpPr>
        <p:cNvPr id="1" name=""/>
        <p:cNvGrpSpPr/>
        <p:nvPr/>
      </p:nvGrpSpPr>
      <p:grpSpPr>
        <a:xfrm>
          <a:off x="0" y="0"/>
          <a:ext cx="0" cy="0"/>
          <a:chOff x="0" y="0"/>
          <a:chExt cx="0" cy="0"/>
        </a:xfrm>
      </p:grpSpPr>
      <p:pic>
        <p:nvPicPr>
          <p:cNvPr id="218" name="Picture 6" descr="Picture 6"/>
          <p:cNvPicPr>
            <a:picLocks noChangeAspect="1"/>
          </p:cNvPicPr>
          <p:nvPr/>
        </p:nvPicPr>
        <p:blipFill>
          <a:blip r:embed="rId2">
            <a:extLst/>
          </a:blip>
          <a:stretch>
            <a:fillRect/>
          </a:stretch>
        </p:blipFill>
        <p:spPr>
          <a:xfrm>
            <a:off x="-3" y="-3"/>
            <a:ext cx="13004805" cy="9753604"/>
          </a:xfrm>
          <a:prstGeom prst="rect">
            <a:avLst/>
          </a:prstGeom>
          <a:ln w="12700">
            <a:miter lim="400000"/>
          </a:ln>
        </p:spPr>
      </p:pic>
      <p:sp>
        <p:nvSpPr>
          <p:cNvPr id="219" name="Title Text"/>
          <p:cNvSpPr txBox="1"/>
          <p:nvPr>
            <p:ph type="title"/>
          </p:nvPr>
        </p:nvSpPr>
        <p:spPr>
          <a:xfrm>
            <a:off x="1512709" y="108371"/>
            <a:ext cx="10191612" cy="1083737"/>
          </a:xfrm>
          <a:prstGeom prst="rect">
            <a:avLst/>
          </a:prstGeom>
        </p:spPr>
        <p:txBody>
          <a:bodyPr lIns="65022" tIns="65022" rIns="65022" bIns="65022"/>
          <a:lstStyle>
            <a:lvl1pPr defTabSz="1300480">
              <a:defRPr b="1" sz="5600">
                <a:ln w="17780">
                  <a:solidFill>
                    <a:srgbClr val="054697"/>
                  </a:solidFill>
                </a:ln>
                <a:solidFill>
                  <a:srgbClr val="F4F1E3"/>
                </a:solidFill>
                <a:effectLst>
                  <a:outerShdw sx="100000" sy="100000" kx="0" ky="0" algn="b" rotWithShape="0" blurRad="38100" dist="20320" dir="1800000">
                    <a:srgbClr val="000000">
                      <a:alpha val="40000"/>
                    </a:srgbClr>
                  </a:outerShdw>
                </a:effectLst>
                <a:latin typeface="Calibri"/>
                <a:ea typeface="Calibri"/>
                <a:cs typeface="Calibri"/>
                <a:sym typeface="Calibri"/>
              </a:defRPr>
            </a:lvl1pPr>
          </a:lstStyle>
          <a:p>
            <a:pPr/>
            <a:r>
              <a:t>Title Text</a:t>
            </a:r>
          </a:p>
        </p:txBody>
      </p:sp>
      <p:sp>
        <p:nvSpPr>
          <p:cNvPr id="220" name="Body Level One…"/>
          <p:cNvSpPr txBox="1"/>
          <p:nvPr>
            <p:ph type="body" idx="1"/>
          </p:nvPr>
        </p:nvSpPr>
        <p:spPr>
          <a:xfrm>
            <a:off x="1408851" y="1544952"/>
            <a:ext cx="10295471" cy="6935897"/>
          </a:xfrm>
          <a:prstGeom prst="rect">
            <a:avLst/>
          </a:prstGeom>
        </p:spPr>
        <p:txBody>
          <a:bodyPr lIns="65022" tIns="65022" rIns="65022" bIns="65022" anchor="t"/>
          <a:lstStyle>
            <a:lvl1pPr marL="471487" indent="-471487" defTabSz="1300480">
              <a:spcBef>
                <a:spcPts val="1000"/>
              </a:spcBef>
              <a:buSzPct val="100000"/>
              <a:buFont typeface="Arial"/>
              <a:defRPr sz="4400">
                <a:latin typeface="Calibri"/>
                <a:ea typeface="Calibri"/>
                <a:cs typeface="Calibri"/>
                <a:sym typeface="Calibri"/>
              </a:defRPr>
            </a:lvl1pPr>
            <a:lvl2pPr marL="906234" indent="-449033" defTabSz="1300480">
              <a:spcBef>
                <a:spcPts val="1000"/>
              </a:spcBef>
              <a:buSzPct val="100000"/>
              <a:buFont typeface="Arial"/>
              <a:buChar char="–"/>
              <a:defRPr sz="4400">
                <a:latin typeface="Calibri"/>
                <a:ea typeface="Calibri"/>
                <a:cs typeface="Calibri"/>
                <a:sym typeface="Calibri"/>
              </a:defRPr>
            </a:lvl2pPr>
            <a:lvl3pPr indent="-419100" defTabSz="1300480">
              <a:spcBef>
                <a:spcPts val="1000"/>
              </a:spcBef>
              <a:buSzPct val="100000"/>
              <a:buFont typeface="Arial"/>
              <a:defRPr sz="4400">
                <a:latin typeface="Calibri"/>
                <a:ea typeface="Calibri"/>
                <a:cs typeface="Calibri"/>
                <a:sym typeface="Calibri"/>
              </a:defRPr>
            </a:lvl3pPr>
            <a:lvl4pPr marL="1874520" indent="-502919" defTabSz="1300480">
              <a:spcBef>
                <a:spcPts val="1000"/>
              </a:spcBef>
              <a:buSzPct val="100000"/>
              <a:buFont typeface="Arial"/>
              <a:buChar char="–"/>
              <a:defRPr sz="4400">
                <a:latin typeface="Calibri"/>
                <a:ea typeface="Calibri"/>
                <a:cs typeface="Calibri"/>
                <a:sym typeface="Calibri"/>
              </a:defRPr>
            </a:lvl4pPr>
            <a:lvl5pPr marL="2331720" indent="-502920" defTabSz="1300480">
              <a:spcBef>
                <a:spcPts val="10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21" name="TextBox 1"/>
          <p:cNvSpPr txBox="1"/>
          <p:nvPr/>
        </p:nvSpPr>
        <p:spPr>
          <a:xfrm>
            <a:off x="5058412" y="9246434"/>
            <a:ext cx="2946890" cy="396745"/>
          </a:xfrm>
          <a:prstGeom prst="rect">
            <a:avLst/>
          </a:prstGeom>
          <a:ln w="12700">
            <a:miter lim="400000"/>
          </a:ln>
          <a:extLst>
            <a:ext uri="{C572A759-6A51-4108-AA02-DFA0A04FC94B}">
              <ma14:wrappingTextBoxFlag xmlns:ma14="http://schemas.microsoft.com/office/mac/drawingml/2011/main" val="1"/>
            </a:ext>
          </a:extLst>
        </p:spPr>
        <p:txBody>
          <a:bodyPr wrap="none" lIns="65022" tIns="65022" rIns="65022" bIns="65022">
            <a:spAutoFit/>
          </a:bodyPr>
          <a:lstStyle>
            <a:lvl1pPr algn="l" defTabSz="1300480">
              <a:defRPr i="1" sz="1800">
                <a:solidFill>
                  <a:srgbClr val="336699"/>
                </a:solidFill>
                <a:latin typeface="Calibri"/>
                <a:ea typeface="Calibri"/>
                <a:cs typeface="Calibri"/>
                <a:sym typeface="Calibri"/>
              </a:defRPr>
            </a:lvl1pPr>
          </a:lstStyle>
          <a:p>
            <a:pPr/>
            <a:r>
              <a:t>Hanisch, February 21, 2019</a:t>
            </a:r>
          </a:p>
        </p:txBody>
      </p:sp>
      <p:pic>
        <p:nvPicPr>
          <p:cNvPr id="222" name="Picture 5" descr="Picture 5"/>
          <p:cNvPicPr>
            <a:picLocks noChangeAspect="1"/>
          </p:cNvPicPr>
          <p:nvPr/>
        </p:nvPicPr>
        <p:blipFill>
          <a:blip r:embed="rId3">
            <a:extLst/>
          </a:blip>
          <a:stretch>
            <a:fillRect/>
          </a:stretch>
        </p:blipFill>
        <p:spPr>
          <a:xfrm>
            <a:off x="439530" y="8700230"/>
            <a:ext cx="1826767" cy="746474"/>
          </a:xfrm>
          <a:prstGeom prst="rect">
            <a:avLst/>
          </a:prstGeom>
          <a:ln w="12700">
            <a:miter lim="400000"/>
          </a:ln>
        </p:spPr>
      </p:pic>
      <p:sp>
        <p:nvSpPr>
          <p:cNvPr id="223" name="Slide Number"/>
          <p:cNvSpPr txBox="1"/>
          <p:nvPr>
            <p:ph type="sldNum" sz="quarter" idx="2"/>
          </p:nvPr>
        </p:nvSpPr>
        <p:spPr>
          <a:xfrm>
            <a:off x="12352859" y="108371"/>
            <a:ext cx="355867" cy="371345"/>
          </a:xfrm>
          <a:prstGeom prst="rect">
            <a:avLst/>
          </a:prstGeom>
        </p:spPr>
        <p:txBody>
          <a:bodyPr lIns="65022" tIns="65022" rIns="65022" bIns="65022"/>
          <a:lstStyle>
            <a:lvl1pPr algn="l" defTabSz="1300480">
              <a:defRPr>
                <a:solidFill>
                  <a:srgbClr val="FFFFFF"/>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230" name="Title Text"/>
          <p:cNvSpPr txBox="1"/>
          <p:nvPr>
            <p:ph type="title"/>
          </p:nvPr>
        </p:nvSpPr>
        <p:spPr>
          <a:xfrm>
            <a:off x="1270000" y="1638300"/>
            <a:ext cx="10464800" cy="3302000"/>
          </a:xfrm>
          <a:prstGeom prst="rect">
            <a:avLst/>
          </a:prstGeom>
        </p:spPr>
        <p:txBody>
          <a:bodyPr anchor="b"/>
          <a:lstStyle>
            <a:lvl1pPr>
              <a:defRPr>
                <a:latin typeface="Helvetica Light"/>
                <a:ea typeface="Helvetica Light"/>
                <a:cs typeface="Helvetica Light"/>
                <a:sym typeface="Helvetica Light"/>
              </a:defRPr>
            </a:lvl1pPr>
          </a:lstStyle>
          <a:p>
            <a:pPr/>
            <a:r>
              <a:t>Title Text</a:t>
            </a:r>
          </a:p>
        </p:txBody>
      </p:sp>
      <p:sp>
        <p:nvSpPr>
          <p:cNvPr id="231"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a:latin typeface="Helvetica Light"/>
                <a:ea typeface="Helvetica Light"/>
                <a:cs typeface="Helvetica Light"/>
                <a:sym typeface="Helvetica Light"/>
              </a:defRPr>
            </a:lvl1pPr>
            <a:lvl2pPr marL="0" indent="0" algn="ctr">
              <a:spcBef>
                <a:spcPts val="0"/>
              </a:spcBef>
              <a:buSzTx/>
              <a:buNone/>
              <a:defRPr>
                <a:latin typeface="Helvetica Light"/>
                <a:ea typeface="Helvetica Light"/>
                <a:cs typeface="Helvetica Light"/>
                <a:sym typeface="Helvetica Light"/>
              </a:defRPr>
            </a:lvl2pPr>
            <a:lvl3pPr marL="0" indent="0" algn="ctr">
              <a:spcBef>
                <a:spcPts val="0"/>
              </a:spcBef>
              <a:buSzTx/>
              <a:buNone/>
              <a:defRPr>
                <a:latin typeface="Helvetica Light"/>
                <a:ea typeface="Helvetica Light"/>
                <a:cs typeface="Helvetica Light"/>
                <a:sym typeface="Helvetica Light"/>
              </a:defRPr>
            </a:lvl3pPr>
            <a:lvl4pPr marL="0" indent="0" algn="ctr">
              <a:spcBef>
                <a:spcPts val="0"/>
              </a:spcBef>
              <a:buSzTx/>
              <a:buNone/>
              <a:defRPr>
                <a:latin typeface="Helvetica Light"/>
                <a:ea typeface="Helvetica Light"/>
                <a:cs typeface="Helvetica Light"/>
                <a:sym typeface="Helvetica Light"/>
              </a:defRPr>
            </a:lvl4pPr>
            <a:lvl5pPr marL="0" indent="0" algn="ctr">
              <a:spcBef>
                <a:spcPts val="0"/>
              </a:spcBef>
              <a:buSzTx/>
              <a:buNone/>
              <a:defRPr>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32" name="Slide Number"/>
          <p:cNvSpPr txBox="1"/>
          <p:nvPr>
            <p:ph type="sldNum" sz="quarter" idx="2"/>
          </p:nvPr>
        </p:nvSpPr>
        <p:spPr>
          <a:xfrm>
            <a:off x="6311798" y="9251950"/>
            <a:ext cx="368504" cy="381000"/>
          </a:xfrm>
          <a:prstGeom prst="rect">
            <a:avLst/>
          </a:prstGeom>
        </p:spPr>
        <p:txBody>
          <a:bodyPr/>
          <a:lstStyle>
            <a:lvl1pPr>
              <a:defRPr sz="18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239" name="Title Text"/>
          <p:cNvSpPr txBox="1"/>
          <p:nvPr>
            <p:ph type="title"/>
          </p:nvPr>
        </p:nvSpPr>
        <p:spPr>
          <a:xfrm>
            <a:off x="975360" y="2623539"/>
            <a:ext cx="11054082" cy="2903504"/>
          </a:xfrm>
          <a:prstGeom prst="rect">
            <a:avLst/>
          </a:prstGeom>
        </p:spPr>
        <p:txBody>
          <a:bodyPr lIns="0" tIns="0" rIns="0" bIns="0"/>
          <a:lstStyle>
            <a:lvl1pPr defTabSz="457200">
              <a:defRPr sz="6200">
                <a:latin typeface="Calibri"/>
                <a:ea typeface="Calibri"/>
                <a:cs typeface="Calibri"/>
                <a:sym typeface="Calibri"/>
              </a:defRPr>
            </a:lvl1pPr>
          </a:lstStyle>
          <a:p>
            <a:pPr/>
            <a:r>
              <a:t>Title Text</a:t>
            </a:r>
          </a:p>
        </p:txBody>
      </p:sp>
      <p:sp>
        <p:nvSpPr>
          <p:cNvPr id="240" name="Body Level One…"/>
          <p:cNvSpPr txBox="1"/>
          <p:nvPr>
            <p:ph type="body" sz="half" idx="1"/>
          </p:nvPr>
        </p:nvSpPr>
        <p:spPr>
          <a:xfrm>
            <a:off x="1950720" y="5527040"/>
            <a:ext cx="9103360" cy="4226563"/>
          </a:xfrm>
          <a:prstGeom prst="rect">
            <a:avLst/>
          </a:prstGeom>
        </p:spPr>
        <p:txBody>
          <a:bodyPr lIns="0" tIns="0" rIns="0" bIns="0" anchor="t"/>
          <a:lstStyle>
            <a:lvl1pPr marL="0" indent="0" algn="ctr" defTabSz="457200">
              <a:spcBef>
                <a:spcPts val="700"/>
              </a:spcBef>
              <a:buSzTx/>
              <a:buNone/>
              <a:defRPr sz="4400">
                <a:solidFill>
                  <a:srgbClr val="888888"/>
                </a:solidFill>
                <a:latin typeface="Calibri"/>
                <a:ea typeface="Calibri"/>
                <a:cs typeface="Calibri"/>
                <a:sym typeface="Calibri"/>
              </a:defRPr>
            </a:lvl1pPr>
            <a:lvl2pPr marL="0" indent="0" algn="ctr" defTabSz="457200">
              <a:spcBef>
                <a:spcPts val="700"/>
              </a:spcBef>
              <a:buSzTx/>
              <a:buNone/>
              <a:defRPr sz="4400">
                <a:solidFill>
                  <a:srgbClr val="888888"/>
                </a:solidFill>
                <a:latin typeface="Calibri"/>
                <a:ea typeface="Calibri"/>
                <a:cs typeface="Calibri"/>
                <a:sym typeface="Calibri"/>
              </a:defRPr>
            </a:lvl2pPr>
            <a:lvl3pPr marL="0" indent="0" algn="ctr" defTabSz="457200">
              <a:spcBef>
                <a:spcPts val="700"/>
              </a:spcBef>
              <a:buSzTx/>
              <a:buNone/>
              <a:defRPr sz="4400">
                <a:solidFill>
                  <a:srgbClr val="888888"/>
                </a:solidFill>
                <a:latin typeface="Calibri"/>
                <a:ea typeface="Calibri"/>
                <a:cs typeface="Calibri"/>
                <a:sym typeface="Calibri"/>
              </a:defRPr>
            </a:lvl3pPr>
            <a:lvl4pPr marL="0" indent="0" algn="ctr" defTabSz="457200">
              <a:spcBef>
                <a:spcPts val="700"/>
              </a:spcBef>
              <a:buSzTx/>
              <a:buNone/>
              <a:defRPr sz="4400">
                <a:solidFill>
                  <a:srgbClr val="888888"/>
                </a:solidFill>
                <a:latin typeface="Calibri"/>
                <a:ea typeface="Calibri"/>
                <a:cs typeface="Calibri"/>
                <a:sym typeface="Calibri"/>
              </a:defRPr>
            </a:lvl4pPr>
            <a:lvl5pPr marL="0" indent="0" algn="ctr" defTabSz="457200">
              <a:spcBef>
                <a:spcPts val="700"/>
              </a:spcBef>
              <a:buSzTx/>
              <a:buNone/>
              <a:defRPr sz="4400">
                <a:solidFill>
                  <a:srgbClr val="888888"/>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41" name="Slide Number"/>
          <p:cNvSpPr txBox="1"/>
          <p:nvPr>
            <p:ph type="sldNum" sz="quarter" idx="2"/>
          </p:nvPr>
        </p:nvSpPr>
        <p:spPr>
          <a:xfrm>
            <a:off x="12115842" y="9188809"/>
            <a:ext cx="238721" cy="221954"/>
          </a:xfrm>
          <a:prstGeom prst="rect">
            <a:avLst/>
          </a:prstGeom>
        </p:spPr>
        <p:txBody>
          <a:bodyPr lIns="0" tIns="0" rIns="0" bIns="0" anchor="ctr"/>
          <a:lstStyle>
            <a:lvl1pPr algn="r" defTabSz="914400">
              <a:defRPr>
                <a:solidFill>
                  <a:srgbClr val="888888"/>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248" name="Body Level One…"/>
          <p:cNvSpPr txBox="1"/>
          <p:nvPr>
            <p:ph type="body" idx="1"/>
          </p:nvPr>
        </p:nvSpPr>
        <p:spPr>
          <a:xfrm>
            <a:off x="952500" y="1270000"/>
            <a:ext cx="11099800" cy="7213600"/>
          </a:xfrm>
          <a:prstGeom prst="rect">
            <a:avLst/>
          </a:prstGeom>
        </p:spPr>
        <p:txBody>
          <a:bodyPr/>
          <a:lstStyle>
            <a:lvl1pPr>
              <a:buSzPct val="75000"/>
              <a:defRPr sz="3600">
                <a:latin typeface="Helvetica Light"/>
                <a:ea typeface="Helvetica Light"/>
                <a:cs typeface="Helvetica Light"/>
                <a:sym typeface="Helvetica Light"/>
              </a:defRPr>
            </a:lvl1pPr>
            <a:lvl2pPr>
              <a:buSzPct val="75000"/>
              <a:defRPr sz="3600">
                <a:latin typeface="Helvetica Light"/>
                <a:ea typeface="Helvetica Light"/>
                <a:cs typeface="Helvetica Light"/>
                <a:sym typeface="Helvetica Light"/>
              </a:defRPr>
            </a:lvl2pPr>
            <a:lvl3pPr>
              <a:buSzPct val="75000"/>
              <a:defRPr sz="3600">
                <a:latin typeface="Helvetica Light"/>
                <a:ea typeface="Helvetica Light"/>
                <a:cs typeface="Helvetica Light"/>
                <a:sym typeface="Helvetica Light"/>
              </a:defRPr>
            </a:lvl3pPr>
            <a:lvl4pPr>
              <a:buSzPct val="75000"/>
              <a:defRPr sz="3600">
                <a:latin typeface="Helvetica Light"/>
                <a:ea typeface="Helvetica Light"/>
                <a:cs typeface="Helvetica Light"/>
                <a:sym typeface="Helvetica Light"/>
              </a:defRPr>
            </a:lvl4pPr>
            <a:lvl5pPr>
              <a:buSzPct val="75000"/>
              <a:defRPr sz="36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49" name="Slide Number"/>
          <p:cNvSpPr txBox="1"/>
          <p:nvPr>
            <p:ph type="sldNum" sz="quarter" idx="2"/>
          </p:nvPr>
        </p:nvSpPr>
        <p:spPr>
          <a:xfrm>
            <a:off x="6311798" y="9251950"/>
            <a:ext cx="368504" cy="381000"/>
          </a:xfrm>
          <a:prstGeom prst="rect">
            <a:avLst/>
          </a:prstGeom>
        </p:spPr>
        <p:txBody>
          <a:bodyPr/>
          <a:lstStyle>
            <a:lvl1pPr>
              <a:defRPr sz="18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256" name="Title Text"/>
          <p:cNvSpPr txBox="1"/>
          <p:nvPr>
            <p:ph type="title"/>
          </p:nvPr>
        </p:nvSpPr>
        <p:spPr>
          <a:xfrm>
            <a:off x="1270000" y="1638300"/>
            <a:ext cx="10464800" cy="3302000"/>
          </a:xfrm>
          <a:prstGeom prst="rect">
            <a:avLst/>
          </a:prstGeom>
        </p:spPr>
        <p:txBody>
          <a:bodyPr anchor="b"/>
          <a:lstStyle/>
          <a:p>
            <a:pPr/>
            <a:r>
              <a:t>Title Text</a:t>
            </a:r>
          </a:p>
        </p:txBody>
      </p:sp>
      <p:sp>
        <p:nvSpPr>
          <p:cNvPr id="257"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58"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265" name="Title Text"/>
          <p:cNvSpPr txBox="1"/>
          <p:nvPr>
            <p:ph type="title"/>
          </p:nvPr>
        </p:nvSpPr>
        <p:spPr>
          <a:xfrm>
            <a:off x="1270000" y="1638300"/>
            <a:ext cx="10464800" cy="3302000"/>
          </a:xfrm>
          <a:prstGeom prst="rect">
            <a:avLst/>
          </a:prstGeom>
        </p:spPr>
        <p:txBody>
          <a:bodyPr anchor="b"/>
          <a:lstStyle/>
          <a:p>
            <a:pPr/>
            <a:r>
              <a:t>Title Text</a:t>
            </a:r>
          </a:p>
        </p:txBody>
      </p:sp>
      <p:sp>
        <p:nvSpPr>
          <p:cNvPr id="266"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67"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274" name="Title Text"/>
          <p:cNvSpPr txBox="1"/>
          <p:nvPr>
            <p:ph type="title"/>
          </p:nvPr>
        </p:nvSpPr>
        <p:spPr>
          <a:prstGeom prst="rect">
            <a:avLst/>
          </a:prstGeom>
        </p:spPr>
        <p:txBody>
          <a:bodyPr/>
          <a:lstStyle/>
          <a:p>
            <a:pPr/>
            <a:r>
              <a:t>Title Text</a:t>
            </a:r>
          </a:p>
        </p:txBody>
      </p:sp>
      <p:sp>
        <p:nvSpPr>
          <p:cNvPr id="2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282" name="Body Level One…"/>
          <p:cNvSpPr txBox="1"/>
          <p:nvPr>
            <p:ph type="body" idx="1"/>
          </p:nvPr>
        </p:nvSpPr>
        <p:spPr>
          <a:xfrm>
            <a:off x="952500" y="1270000"/>
            <a:ext cx="11099800" cy="7213600"/>
          </a:xfrm>
          <a:prstGeom prst="rect">
            <a:avLst/>
          </a:prstGeom>
        </p:spPr>
        <p:txBody>
          <a:bodyPr/>
          <a:lstStyle>
            <a:lvl1pPr>
              <a:buSzPct val="75000"/>
              <a:defRPr sz="3600">
                <a:latin typeface="Helvetica Light"/>
                <a:ea typeface="Helvetica Light"/>
                <a:cs typeface="Helvetica Light"/>
                <a:sym typeface="Helvetica Light"/>
              </a:defRPr>
            </a:lvl1pPr>
            <a:lvl2pPr>
              <a:buSzPct val="75000"/>
              <a:defRPr sz="3600">
                <a:latin typeface="Helvetica Light"/>
                <a:ea typeface="Helvetica Light"/>
                <a:cs typeface="Helvetica Light"/>
                <a:sym typeface="Helvetica Light"/>
              </a:defRPr>
            </a:lvl2pPr>
            <a:lvl3pPr>
              <a:buSzPct val="75000"/>
              <a:defRPr sz="3600">
                <a:latin typeface="Helvetica Light"/>
                <a:ea typeface="Helvetica Light"/>
                <a:cs typeface="Helvetica Light"/>
                <a:sym typeface="Helvetica Light"/>
              </a:defRPr>
            </a:lvl3pPr>
            <a:lvl4pPr>
              <a:buSzPct val="75000"/>
              <a:defRPr sz="3600">
                <a:latin typeface="Helvetica Light"/>
                <a:ea typeface="Helvetica Light"/>
                <a:cs typeface="Helvetica Light"/>
                <a:sym typeface="Helvetica Light"/>
              </a:defRPr>
            </a:lvl4pPr>
            <a:lvl5pPr>
              <a:buSzPct val="75000"/>
              <a:defRPr sz="36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83" name="Slide Number"/>
          <p:cNvSpPr txBox="1"/>
          <p:nvPr>
            <p:ph type="sldNum" sz="quarter" idx="2"/>
          </p:nvPr>
        </p:nvSpPr>
        <p:spPr>
          <a:xfrm>
            <a:off x="6311798" y="9251950"/>
            <a:ext cx="368504" cy="381000"/>
          </a:xfrm>
          <a:prstGeom prst="rect">
            <a:avLst/>
          </a:prstGeom>
        </p:spPr>
        <p:txBody>
          <a:bodyPr/>
          <a:lstStyle>
            <a:lvl1pPr>
              <a:defRPr sz="18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4.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2.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4.png"/><Relationship Id="rId3" Type="http://schemas.openxmlformats.org/officeDocument/2006/relationships/image" Target="../media/image1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 Id="rId3" Type="http://schemas.openxmlformats.org/officeDocument/2006/relationships/image" Target="../media/image7.png"/><Relationship Id="rId4" Type="http://schemas.openxmlformats.org/officeDocument/2006/relationships/image" Target="../media/image5.tif"/><Relationship Id="rId5" Type="http://schemas.openxmlformats.org/officeDocument/2006/relationships/image" Target="../media/image6.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 Id="rId3" Type="http://schemas.openxmlformats.org/officeDocument/2006/relationships/image" Target="../media/image5.png"/><Relationship Id="rId4" Type="http://schemas.openxmlformats.org/officeDocument/2006/relationships/image" Target="../media/image2.tif"/><Relationship Id="rId5" Type="http://schemas.openxmlformats.org/officeDocument/2006/relationships/image" Target="../media/image3.tif"/><Relationship Id="rId6" Type="http://schemas.openxmlformats.org/officeDocument/2006/relationships/image" Target="../media/image4.tif"/><Relationship Id="rId7" Type="http://schemas.openxmlformats.org/officeDocument/2006/relationships/image" Target="../media/image4.png"/><Relationship Id="rId8" Type="http://schemas.openxmlformats.org/officeDocument/2006/relationships/image" Target="../media/image5.tif"/><Relationship Id="rId9" Type="http://schemas.openxmlformats.org/officeDocument/2006/relationships/image" Target="../media/image6.tif"/><Relationship Id="rId10" Type="http://schemas.openxmlformats.org/officeDocument/2006/relationships/image" Target="../media/image1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7.tif"/><Relationship Id="rId9" Type="http://schemas.openxmlformats.org/officeDocument/2006/relationships/image" Target="../media/image25.png"/><Relationship Id="rId10" Type="http://schemas.openxmlformats.org/officeDocument/2006/relationships/image" Target="../media/image2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0.png"/><Relationship Id="rId4" Type="http://schemas.openxmlformats.org/officeDocument/2006/relationships/image" Target="../media/image3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chart" Target="../charts/chart1.xml"/><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 Id="rId11" Type="http://schemas.openxmlformats.org/officeDocument/2006/relationships/image" Target="../media/image44.png"/><Relationship Id="rId12" Type="http://schemas.openxmlformats.org/officeDocument/2006/relationships/image" Target="../media/image45.png"/><Relationship Id="rId13" Type="http://schemas.openxmlformats.org/officeDocument/2006/relationships/image" Target="../media/image46.png"/><Relationship Id="rId14" Type="http://schemas.openxmlformats.org/officeDocument/2006/relationships/image" Target="../media/image47.png"/><Relationship Id="rId15" Type="http://schemas.openxmlformats.org/officeDocument/2006/relationships/image" Target="../media/image31.png"/><Relationship Id="rId16" Type="http://schemas.openxmlformats.org/officeDocument/2006/relationships/image" Target="../media/image8.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4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tif"/><Relationship Id="rId3"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 Id="rId6" Type="http://schemas.openxmlformats.org/officeDocument/2006/relationships/image" Target="../media/image4.png"/><Relationship Id="rId7" Type="http://schemas.openxmlformats.org/officeDocument/2006/relationships/image" Target="../media/image5.tif"/><Relationship Id="rId8" Type="http://schemas.openxmlformats.org/officeDocument/2006/relationships/image" Target="../media/image6.tif"/><Relationship Id="rId9" Type="http://schemas.openxmlformats.org/officeDocument/2006/relationships/image" Target="../media/image5.png"/><Relationship Id="rId10" Type="http://schemas.openxmlformats.org/officeDocument/2006/relationships/image" Target="../media/image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 Id="rId3"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 Id="rId3" Type="http://schemas.openxmlformats.org/officeDocument/2006/relationships/image" Target="../media/image4.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 Id="rId3" Type="http://schemas.openxmlformats.org/officeDocument/2006/relationships/image" Target="../media/image2.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 Id="rId3" Type="http://schemas.openxmlformats.org/officeDocument/2006/relationships/image" Target="../media/image4.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Rectangle"/>
          <p:cNvSpPr/>
          <p:nvPr/>
        </p:nvSpPr>
        <p:spPr>
          <a:xfrm>
            <a:off x="2487" y="-74634"/>
            <a:ext cx="12999826" cy="2990876"/>
          </a:xfrm>
          <a:prstGeom prst="rect">
            <a:avLst/>
          </a:prstGeom>
          <a:solidFill>
            <a:srgbClr val="53585F"/>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a:solidFill>
                  <a:srgbClr val="FFFFFF"/>
                </a:solidFill>
                <a:latin typeface="Helvetica Light"/>
                <a:ea typeface="Helvetica Light"/>
                <a:cs typeface="Helvetica Light"/>
                <a:sym typeface="Helvetica Light"/>
              </a:defRPr>
            </a:pPr>
          </a:p>
        </p:txBody>
      </p:sp>
      <p:sp>
        <p:nvSpPr>
          <p:cNvPr id="293" name="Rectangle"/>
          <p:cNvSpPr/>
          <p:nvPr/>
        </p:nvSpPr>
        <p:spPr>
          <a:xfrm>
            <a:off x="5885" y="6758260"/>
            <a:ext cx="12999827" cy="2990876"/>
          </a:xfrm>
          <a:prstGeom prst="rect">
            <a:avLst/>
          </a:prstGeom>
          <a:solidFill>
            <a:srgbClr val="53585F"/>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a:solidFill>
                  <a:srgbClr val="FFFFFF"/>
                </a:solidFill>
                <a:latin typeface="Helvetica Light"/>
                <a:ea typeface="Helvetica Light"/>
                <a:cs typeface="Helvetica Light"/>
                <a:sym typeface="Helvetica Light"/>
              </a:defRPr>
            </a:pPr>
          </a:p>
        </p:txBody>
      </p:sp>
      <p:sp>
        <p:nvSpPr>
          <p:cNvPr id="294" name="The Internet for Social Machines…"/>
          <p:cNvSpPr txBox="1"/>
          <p:nvPr/>
        </p:nvSpPr>
        <p:spPr>
          <a:xfrm>
            <a:off x="1182141" y="814413"/>
            <a:ext cx="10462717"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5200">
                <a:solidFill>
                  <a:srgbClr val="51A7F9"/>
                </a:solidFill>
              </a:defRPr>
            </a:pPr>
            <a:r>
              <a:t>The Internet for Social Machines</a:t>
            </a:r>
          </a:p>
          <a:p>
            <a:pPr>
              <a:defRPr b="1" sz="4300">
                <a:solidFill>
                  <a:srgbClr val="F5D328"/>
                </a:solidFill>
              </a:defRPr>
            </a:pPr>
            <a:r>
              <a:t>The end of data sharing as we know it</a:t>
            </a:r>
          </a:p>
        </p:txBody>
      </p:sp>
      <p:sp>
        <p:nvSpPr>
          <p:cNvPr id="295" name="Barend Mons…"/>
          <p:cNvSpPr txBox="1"/>
          <p:nvPr/>
        </p:nvSpPr>
        <p:spPr>
          <a:xfrm>
            <a:off x="3417011" y="7537550"/>
            <a:ext cx="5992978"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rgbClr val="FFFFFF"/>
                </a:solidFill>
                <a:latin typeface="Helvetica Light"/>
                <a:ea typeface="Helvetica Light"/>
                <a:cs typeface="Helvetica Light"/>
                <a:sym typeface="Helvetica Light"/>
              </a:defRPr>
            </a:lvl1pPr>
          </a:lstStyle>
          <a:p>
            <a:pPr/>
            <a:r>
              <a:t>Barend Mons &amp; Marco Roos</a:t>
            </a:r>
          </a:p>
        </p:txBody>
      </p:sp>
      <p:sp>
        <p:nvSpPr>
          <p:cNvPr id="296" name="FAIR &gt; The Machine Knows what I Mean"/>
          <p:cNvSpPr txBox="1"/>
          <p:nvPr/>
        </p:nvSpPr>
        <p:spPr>
          <a:xfrm>
            <a:off x="602932" y="4504688"/>
            <a:ext cx="11621136" cy="845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atin typeface="+mj-lt"/>
                <a:ea typeface="+mj-ea"/>
                <a:cs typeface="+mj-cs"/>
                <a:sym typeface="Helvetica Neue"/>
              </a:defRPr>
            </a:lvl1pPr>
          </a:lstStyle>
          <a:p>
            <a:pPr/>
            <a:r>
              <a:t>FAIR &gt; The Machine Knows what I Mean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96" name="Group"/>
          <p:cNvGrpSpPr/>
          <p:nvPr/>
        </p:nvGrpSpPr>
        <p:grpSpPr>
          <a:xfrm>
            <a:off x="914956" y="737304"/>
            <a:ext cx="3395378" cy="2075446"/>
            <a:chOff x="0" y="0"/>
            <a:chExt cx="3395376" cy="2075445"/>
          </a:xfrm>
        </p:grpSpPr>
        <p:sp>
          <p:nvSpPr>
            <p:cNvPr id="389" name="Line"/>
            <p:cNvSpPr/>
            <p:nvPr/>
          </p:nvSpPr>
          <p:spPr>
            <a:xfrm flipV="1">
              <a:off x="1664262" y="418806"/>
              <a:ext cx="1" cy="9330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sp>
          <p:nvSpPr>
            <p:cNvPr id="390" name="Rounded Rectangle"/>
            <p:cNvSpPr/>
            <p:nvPr/>
          </p:nvSpPr>
          <p:spPr>
            <a:xfrm>
              <a:off x="0" y="1369256"/>
              <a:ext cx="3395377" cy="706190"/>
            </a:xfrm>
            <a:prstGeom prst="roundRect">
              <a:avLst>
                <a:gd name="adj" fmla="val 24094"/>
              </a:avLst>
            </a:prstGeom>
            <a:gradFill flip="none" rotWithShape="1">
              <a:gsLst>
                <a:gs pos="0">
                  <a:srgbClr val="FBFBFB"/>
                </a:gs>
                <a:gs pos="100000">
                  <a:srgbClr val="BEBEBE"/>
                </a:gs>
              </a:gsLst>
              <a:lin ang="5400000" scaled="0"/>
            </a:gradFill>
            <a:ln w="25400" cap="flat">
              <a:solidFill>
                <a:srgbClr val="A6AAA9"/>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sp>
          <p:nvSpPr>
            <p:cNvPr id="391" name="Line"/>
            <p:cNvSpPr/>
            <p:nvPr/>
          </p:nvSpPr>
          <p:spPr>
            <a:xfrm>
              <a:off x="734755" y="1705002"/>
              <a:ext cx="192586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sp>
          <p:nvSpPr>
            <p:cNvPr id="392" name="s"/>
            <p:cNvSpPr/>
            <p:nvPr/>
          </p:nvSpPr>
          <p:spPr>
            <a:xfrm>
              <a:off x="186686" y="1450451"/>
              <a:ext cx="544375" cy="543800"/>
            </a:xfrm>
            <a:prstGeom prst="ellipse">
              <a:avLst/>
            </a:prstGeom>
            <a:gradFill flip="none" rotWithShape="1">
              <a:gsLst>
                <a:gs pos="0">
                  <a:srgbClr val="FBFBFB"/>
                </a:gs>
                <a:gs pos="100000">
                  <a:srgbClr val="0B5D18"/>
                </a:gs>
              </a:gsLst>
              <a:lin ang="3482655" scaled="0"/>
            </a:gradFill>
            <a:ln w="12700" cap="flat">
              <a:noFill/>
              <a:miter lim="400000"/>
            </a:ln>
            <a:effectLst>
              <a:outerShdw sx="100000" sy="100000" kx="0" ky="0" algn="b" rotWithShape="0" blurRad="342900" dist="78027"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latin typeface="Helvetica Light"/>
                  <a:ea typeface="Helvetica Light"/>
                  <a:cs typeface="Helvetica Light"/>
                  <a:sym typeface="Helvetica Light"/>
                </a:defRPr>
              </a:lvl1pPr>
            </a:lstStyle>
            <a:p>
              <a:pPr/>
              <a:r>
                <a:t>s</a:t>
              </a:r>
            </a:p>
          </p:txBody>
        </p:sp>
        <p:sp>
          <p:nvSpPr>
            <p:cNvPr id="393" name="p"/>
            <p:cNvSpPr/>
            <p:nvPr/>
          </p:nvSpPr>
          <p:spPr>
            <a:xfrm>
              <a:off x="1425501" y="1450451"/>
              <a:ext cx="544375" cy="543800"/>
            </a:xfrm>
            <a:prstGeom prst="ellipse">
              <a:avLst/>
            </a:prstGeom>
            <a:gradFill flip="none" rotWithShape="1">
              <a:gsLst>
                <a:gs pos="0">
                  <a:srgbClr val="FBFBFB"/>
                </a:gs>
                <a:gs pos="100000">
                  <a:srgbClr val="C3971A"/>
                </a:gs>
              </a:gsLst>
              <a:lin ang="3482655" scaled="0"/>
            </a:gradFill>
            <a:ln w="12700" cap="flat">
              <a:noFill/>
              <a:miter lim="400000"/>
            </a:ln>
            <a:effectLst>
              <a:outerShdw sx="100000" sy="100000" kx="0" ky="0" algn="b" rotWithShape="0" blurRad="342900" dist="78027"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latin typeface="Helvetica Light"/>
                  <a:ea typeface="Helvetica Light"/>
                  <a:cs typeface="Helvetica Light"/>
                  <a:sym typeface="Helvetica Light"/>
                </a:defRPr>
              </a:lvl1pPr>
            </a:lstStyle>
            <a:p>
              <a:pPr/>
              <a:r>
                <a:t>p</a:t>
              </a:r>
            </a:p>
          </p:txBody>
        </p:sp>
        <p:sp>
          <p:nvSpPr>
            <p:cNvPr id="394" name="o"/>
            <p:cNvSpPr/>
            <p:nvPr/>
          </p:nvSpPr>
          <p:spPr>
            <a:xfrm>
              <a:off x="2664316" y="1450451"/>
              <a:ext cx="544375" cy="543800"/>
            </a:xfrm>
            <a:prstGeom prst="ellipse">
              <a:avLst/>
            </a:prstGeom>
            <a:gradFill flip="none" rotWithShape="1">
              <a:gsLst>
                <a:gs pos="0">
                  <a:srgbClr val="FBFBFB"/>
                </a:gs>
                <a:gs pos="100000">
                  <a:srgbClr val="861001"/>
                </a:gs>
              </a:gsLst>
              <a:lin ang="3482655" scaled="0"/>
            </a:gradFill>
            <a:ln w="12700" cap="flat">
              <a:noFill/>
              <a:miter lim="400000"/>
            </a:ln>
            <a:effectLst>
              <a:outerShdw sx="100000" sy="100000" kx="0" ky="0" algn="b" rotWithShape="0" blurRad="342900" dist="78027"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latin typeface="Helvetica Light"/>
                  <a:ea typeface="Helvetica Light"/>
                  <a:cs typeface="Helvetica Light"/>
                  <a:sym typeface="Helvetica Light"/>
                </a:defRPr>
              </a:lvl1pPr>
            </a:lstStyle>
            <a:p>
              <a:pPr/>
              <a:r>
                <a:t>o</a:t>
              </a:r>
            </a:p>
          </p:txBody>
        </p:sp>
        <p:sp>
          <p:nvSpPr>
            <p:cNvPr id="395" name="provenance"/>
            <p:cNvSpPr/>
            <p:nvPr/>
          </p:nvSpPr>
          <p:spPr>
            <a:xfrm>
              <a:off x="701329" y="0"/>
              <a:ext cx="1925868" cy="543799"/>
            </a:xfrm>
            <a:prstGeom prst="rect">
              <a:avLst/>
            </a:prstGeom>
            <a:blipFill rotWithShape="1">
              <a:blip r:embed="rId2"/>
              <a:srcRect l="0" t="0" r="0" b="0"/>
              <a:tile tx="0" ty="0" sx="100000" sy="100000" flip="none" algn="tl"/>
            </a:blipFill>
            <a:ln w="12700" cap="flat">
              <a:noFill/>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latin typeface="Helvetica Light"/>
                  <a:ea typeface="Helvetica Light"/>
                  <a:cs typeface="Helvetica Light"/>
                  <a:sym typeface="Helvetica Light"/>
                </a:defRPr>
              </a:lvl1pPr>
            </a:lstStyle>
            <a:p>
              <a:pPr/>
              <a:r>
                <a:t>provenance</a:t>
              </a:r>
            </a:p>
          </p:txBody>
        </p:sp>
      </p:grpSp>
      <p:sp>
        <p:nvSpPr>
          <p:cNvPr id="397" name="A nanopublication is the smallest meaningful assertion,…"/>
          <p:cNvSpPr txBox="1"/>
          <p:nvPr/>
        </p:nvSpPr>
        <p:spPr>
          <a:xfrm>
            <a:off x="4721425" y="1401453"/>
            <a:ext cx="7605523" cy="16256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000">
                <a:latin typeface="Helvetica Light"/>
                <a:ea typeface="Helvetica Light"/>
                <a:cs typeface="Helvetica Light"/>
                <a:sym typeface="Helvetica Light"/>
              </a:defRPr>
            </a:pPr>
            <a:r>
              <a:t>A </a:t>
            </a:r>
            <a:r>
              <a:rPr b="1">
                <a:solidFill>
                  <a:srgbClr val="0B5D18"/>
                </a:solidFill>
                <a:latin typeface="+mn-lt"/>
                <a:ea typeface="+mn-ea"/>
                <a:cs typeface="+mn-cs"/>
                <a:sym typeface="Helvetica"/>
              </a:rPr>
              <a:t>nanopublication</a:t>
            </a:r>
            <a:r>
              <a:t> is the smallest meaningful assertion, </a:t>
            </a:r>
          </a:p>
          <a:p>
            <a:pPr algn="l">
              <a:defRPr sz="2000">
                <a:latin typeface="Helvetica Light"/>
                <a:ea typeface="Helvetica Light"/>
                <a:cs typeface="Helvetica Light"/>
                <a:sym typeface="Helvetica Light"/>
              </a:defRPr>
            </a:pPr>
            <a:r>
              <a:t>minimally one Subject-Predicate-Object triple</a:t>
            </a:r>
          </a:p>
          <a:p>
            <a:pPr algn="l">
              <a:defRPr sz="2000">
                <a:latin typeface="Helvetica Light"/>
                <a:ea typeface="Helvetica Light"/>
                <a:cs typeface="Helvetica Light"/>
                <a:sym typeface="Helvetica Light"/>
              </a:defRPr>
            </a:pPr>
            <a:r>
              <a:t>S,P, &amp; O are all concepts and thus all have Unique, </a:t>
            </a:r>
          </a:p>
          <a:p>
            <a:pPr algn="l">
              <a:defRPr sz="2000">
                <a:latin typeface="Helvetica Light"/>
                <a:ea typeface="Helvetica Light"/>
                <a:cs typeface="Helvetica Light"/>
                <a:sym typeface="Helvetica Light"/>
              </a:defRPr>
            </a:pPr>
            <a:r>
              <a:t>Persistent and Resolvable Identifiers. Many nanopublications are </a:t>
            </a:r>
          </a:p>
          <a:p>
            <a:pPr algn="l">
              <a:defRPr sz="2000">
                <a:latin typeface="Helvetica Light"/>
                <a:ea typeface="Helvetica Light"/>
                <a:cs typeface="Helvetica Light"/>
                <a:sym typeface="Helvetica Light"/>
              </a:defRPr>
            </a:pPr>
            <a:r>
              <a:t>small graphs with multiple triples forming the assertion</a:t>
            </a:r>
          </a:p>
        </p:txBody>
      </p:sp>
      <p:grpSp>
        <p:nvGrpSpPr>
          <p:cNvPr id="405" name="Group"/>
          <p:cNvGrpSpPr/>
          <p:nvPr/>
        </p:nvGrpSpPr>
        <p:grpSpPr>
          <a:xfrm>
            <a:off x="914956" y="3643809"/>
            <a:ext cx="3395378" cy="2075446"/>
            <a:chOff x="0" y="0"/>
            <a:chExt cx="3395376" cy="2075445"/>
          </a:xfrm>
        </p:grpSpPr>
        <p:sp>
          <p:nvSpPr>
            <p:cNvPr id="398" name="Line"/>
            <p:cNvSpPr/>
            <p:nvPr/>
          </p:nvSpPr>
          <p:spPr>
            <a:xfrm flipV="1">
              <a:off x="1664262" y="418806"/>
              <a:ext cx="1" cy="9330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sp>
          <p:nvSpPr>
            <p:cNvPr id="399" name="Rounded Rectangle"/>
            <p:cNvSpPr/>
            <p:nvPr/>
          </p:nvSpPr>
          <p:spPr>
            <a:xfrm>
              <a:off x="0" y="1369256"/>
              <a:ext cx="3395377" cy="706190"/>
            </a:xfrm>
            <a:prstGeom prst="roundRect">
              <a:avLst>
                <a:gd name="adj" fmla="val 24094"/>
              </a:avLst>
            </a:prstGeom>
            <a:gradFill flip="none" rotWithShape="1">
              <a:gsLst>
                <a:gs pos="0">
                  <a:srgbClr val="FBFBFB"/>
                </a:gs>
                <a:gs pos="100000">
                  <a:srgbClr val="BEBEBE"/>
                </a:gs>
              </a:gsLst>
              <a:lin ang="5400000" scaled="0"/>
            </a:gradFill>
            <a:ln w="25400" cap="flat">
              <a:solidFill>
                <a:srgbClr val="A6AAA9"/>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sp>
          <p:nvSpPr>
            <p:cNvPr id="400" name="Line"/>
            <p:cNvSpPr/>
            <p:nvPr/>
          </p:nvSpPr>
          <p:spPr>
            <a:xfrm>
              <a:off x="734755" y="1705002"/>
              <a:ext cx="192586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sp>
          <p:nvSpPr>
            <p:cNvPr id="401" name="s"/>
            <p:cNvSpPr/>
            <p:nvPr/>
          </p:nvSpPr>
          <p:spPr>
            <a:xfrm>
              <a:off x="186686" y="1450451"/>
              <a:ext cx="544375" cy="543800"/>
            </a:xfrm>
            <a:prstGeom prst="ellipse">
              <a:avLst/>
            </a:prstGeom>
            <a:gradFill flip="none" rotWithShape="1">
              <a:gsLst>
                <a:gs pos="0">
                  <a:srgbClr val="FBFBFB"/>
                </a:gs>
                <a:gs pos="100000">
                  <a:srgbClr val="0B5D18"/>
                </a:gs>
              </a:gsLst>
              <a:lin ang="3482655" scaled="0"/>
            </a:gradFill>
            <a:ln w="12700" cap="flat">
              <a:noFill/>
              <a:miter lim="400000"/>
            </a:ln>
            <a:effectLst>
              <a:outerShdw sx="100000" sy="100000" kx="0" ky="0" algn="b" rotWithShape="0" blurRad="342900" dist="78027"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latin typeface="Helvetica Light"/>
                  <a:ea typeface="Helvetica Light"/>
                  <a:cs typeface="Helvetica Light"/>
                  <a:sym typeface="Helvetica Light"/>
                </a:defRPr>
              </a:lvl1pPr>
            </a:lstStyle>
            <a:p>
              <a:pPr/>
              <a:r>
                <a:t>s</a:t>
              </a:r>
            </a:p>
          </p:txBody>
        </p:sp>
        <p:sp>
          <p:nvSpPr>
            <p:cNvPr id="402" name="p"/>
            <p:cNvSpPr/>
            <p:nvPr/>
          </p:nvSpPr>
          <p:spPr>
            <a:xfrm>
              <a:off x="1425501" y="1450451"/>
              <a:ext cx="544375" cy="543800"/>
            </a:xfrm>
            <a:prstGeom prst="ellipse">
              <a:avLst/>
            </a:prstGeom>
            <a:gradFill flip="none" rotWithShape="1">
              <a:gsLst>
                <a:gs pos="0">
                  <a:srgbClr val="FBFBFB"/>
                </a:gs>
                <a:gs pos="100000">
                  <a:srgbClr val="C3971A"/>
                </a:gs>
              </a:gsLst>
              <a:lin ang="3482655" scaled="0"/>
            </a:gradFill>
            <a:ln w="12700" cap="flat">
              <a:noFill/>
              <a:miter lim="400000"/>
            </a:ln>
            <a:effectLst>
              <a:outerShdw sx="100000" sy="100000" kx="0" ky="0" algn="b" rotWithShape="0" blurRad="342900" dist="78027"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latin typeface="Helvetica Light"/>
                  <a:ea typeface="Helvetica Light"/>
                  <a:cs typeface="Helvetica Light"/>
                  <a:sym typeface="Helvetica Light"/>
                </a:defRPr>
              </a:lvl1pPr>
            </a:lstStyle>
            <a:p>
              <a:pPr/>
              <a:r>
                <a:t>p</a:t>
              </a:r>
            </a:p>
          </p:txBody>
        </p:sp>
        <p:sp>
          <p:nvSpPr>
            <p:cNvPr id="403" name="o"/>
            <p:cNvSpPr/>
            <p:nvPr/>
          </p:nvSpPr>
          <p:spPr>
            <a:xfrm>
              <a:off x="2664316" y="1450451"/>
              <a:ext cx="544375" cy="543800"/>
            </a:xfrm>
            <a:prstGeom prst="ellipse">
              <a:avLst/>
            </a:prstGeom>
            <a:gradFill flip="none" rotWithShape="1">
              <a:gsLst>
                <a:gs pos="0">
                  <a:srgbClr val="FBFBFB"/>
                </a:gs>
                <a:gs pos="100000">
                  <a:srgbClr val="861001"/>
                </a:gs>
              </a:gsLst>
              <a:lin ang="3482655" scaled="0"/>
            </a:gradFill>
            <a:ln w="12700" cap="flat">
              <a:noFill/>
              <a:miter lim="400000"/>
            </a:ln>
            <a:effectLst>
              <a:outerShdw sx="100000" sy="100000" kx="0" ky="0" algn="b" rotWithShape="0" blurRad="342900" dist="78027"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latin typeface="Helvetica Light"/>
                  <a:ea typeface="Helvetica Light"/>
                  <a:cs typeface="Helvetica Light"/>
                  <a:sym typeface="Helvetica Light"/>
                </a:defRPr>
              </a:lvl1pPr>
            </a:lstStyle>
            <a:p>
              <a:pPr/>
              <a:r>
                <a:t>o</a:t>
              </a:r>
            </a:p>
          </p:txBody>
        </p:sp>
        <p:sp>
          <p:nvSpPr>
            <p:cNvPr id="404" name="provenance"/>
            <p:cNvSpPr/>
            <p:nvPr/>
          </p:nvSpPr>
          <p:spPr>
            <a:xfrm>
              <a:off x="701329" y="0"/>
              <a:ext cx="1925868" cy="543799"/>
            </a:xfrm>
            <a:prstGeom prst="rect">
              <a:avLst/>
            </a:prstGeom>
            <a:solidFill>
              <a:srgbClr val="EC5D57"/>
            </a:solidFill>
            <a:ln w="12700" cap="flat">
              <a:noFill/>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latin typeface="Helvetica Light"/>
                  <a:ea typeface="Helvetica Light"/>
                  <a:cs typeface="Helvetica Light"/>
                  <a:sym typeface="Helvetica Light"/>
                </a:defRPr>
              </a:lvl1pPr>
            </a:lstStyle>
            <a:p>
              <a:pPr/>
              <a:r>
                <a:t>provenance</a:t>
              </a:r>
            </a:p>
          </p:txBody>
        </p:sp>
      </p:grpSp>
      <p:sp>
        <p:nvSpPr>
          <p:cNvPr id="406" name="Two nanopublications representing the same meaningful assertion,…"/>
          <p:cNvSpPr txBox="1"/>
          <p:nvPr/>
        </p:nvSpPr>
        <p:spPr>
          <a:xfrm>
            <a:off x="4721425" y="4423342"/>
            <a:ext cx="7838441" cy="162560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000">
                <a:latin typeface="Helvetica Light"/>
                <a:ea typeface="Helvetica Light"/>
                <a:cs typeface="Helvetica Light"/>
                <a:sym typeface="Helvetica Light"/>
              </a:defRPr>
            </a:pPr>
            <a:r>
              <a:t>Two nanopublications representing the same meaningful assertion, </a:t>
            </a:r>
          </a:p>
          <a:p>
            <a:pPr algn="l">
              <a:defRPr sz="2000">
                <a:latin typeface="Helvetica Light"/>
                <a:ea typeface="Helvetica Light"/>
                <a:cs typeface="Helvetica Light"/>
                <a:sym typeface="Helvetica Light"/>
              </a:defRPr>
            </a:pPr>
            <a:r>
              <a:t>i.e. the Subject-Predicate-Object triples are identical</a:t>
            </a:r>
          </a:p>
          <a:p>
            <a:pPr algn="l">
              <a:defRPr sz="2000">
                <a:latin typeface="Helvetica Light"/>
                <a:ea typeface="Helvetica Light"/>
                <a:cs typeface="Helvetica Light"/>
                <a:sym typeface="Helvetica Light"/>
              </a:defRPr>
            </a:pPr>
            <a:r>
              <a:t>may have </a:t>
            </a:r>
            <a:r>
              <a:rPr b="1">
                <a:solidFill>
                  <a:srgbClr val="054109"/>
                </a:solidFill>
                <a:latin typeface="+mn-lt"/>
                <a:ea typeface="+mn-ea"/>
                <a:cs typeface="+mn-cs"/>
                <a:sym typeface="Helvetica"/>
              </a:rPr>
              <a:t>different provenance</a:t>
            </a:r>
            <a:r>
              <a:t> (they come from different sources)</a:t>
            </a:r>
          </a:p>
          <a:p>
            <a:pPr algn="l">
              <a:defRPr sz="2000">
                <a:latin typeface="Helvetica Light"/>
                <a:ea typeface="Helvetica Light"/>
                <a:cs typeface="Helvetica Light"/>
                <a:sym typeface="Helvetica Light"/>
              </a:defRPr>
            </a:pPr>
            <a:r>
              <a:t>They each have their Persistent and resolvable Identifier. </a:t>
            </a:r>
          </a:p>
          <a:p>
            <a:pPr algn="l">
              <a:defRPr sz="2000">
                <a:latin typeface="Helvetica Light"/>
                <a:ea typeface="Helvetica Light"/>
                <a:cs typeface="Helvetica Light"/>
                <a:sym typeface="Helvetica Light"/>
              </a:defRPr>
            </a:pPr>
            <a:r>
              <a:t>and different provenance graphs</a:t>
            </a:r>
          </a:p>
        </p:txBody>
      </p:sp>
      <p:grpSp>
        <p:nvGrpSpPr>
          <p:cNvPr id="414" name="Group"/>
          <p:cNvGrpSpPr/>
          <p:nvPr/>
        </p:nvGrpSpPr>
        <p:grpSpPr>
          <a:xfrm>
            <a:off x="914956" y="7078443"/>
            <a:ext cx="3395378" cy="2075447"/>
            <a:chOff x="0" y="0"/>
            <a:chExt cx="3395376" cy="2075445"/>
          </a:xfrm>
        </p:grpSpPr>
        <p:sp>
          <p:nvSpPr>
            <p:cNvPr id="407" name="Line"/>
            <p:cNvSpPr/>
            <p:nvPr/>
          </p:nvSpPr>
          <p:spPr>
            <a:xfrm flipV="1">
              <a:off x="1664262" y="418806"/>
              <a:ext cx="1" cy="9330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sp>
          <p:nvSpPr>
            <p:cNvPr id="408" name="Rounded Rectangle"/>
            <p:cNvSpPr/>
            <p:nvPr/>
          </p:nvSpPr>
          <p:spPr>
            <a:xfrm>
              <a:off x="0" y="1369256"/>
              <a:ext cx="3395377" cy="706190"/>
            </a:xfrm>
            <a:prstGeom prst="roundRect">
              <a:avLst>
                <a:gd name="adj" fmla="val 24094"/>
              </a:avLst>
            </a:prstGeom>
            <a:gradFill flip="none" rotWithShape="1">
              <a:gsLst>
                <a:gs pos="0">
                  <a:srgbClr val="FBFBFB"/>
                </a:gs>
                <a:gs pos="100000">
                  <a:srgbClr val="BEBEBE"/>
                </a:gs>
              </a:gsLst>
              <a:lin ang="5400000" scaled="0"/>
            </a:gradFill>
            <a:ln w="25400" cap="flat">
              <a:solidFill>
                <a:srgbClr val="A6AAA9"/>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sp>
          <p:nvSpPr>
            <p:cNvPr id="409" name="Line"/>
            <p:cNvSpPr/>
            <p:nvPr/>
          </p:nvSpPr>
          <p:spPr>
            <a:xfrm>
              <a:off x="734755" y="1705002"/>
              <a:ext cx="192586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sp>
          <p:nvSpPr>
            <p:cNvPr id="410" name="s"/>
            <p:cNvSpPr/>
            <p:nvPr/>
          </p:nvSpPr>
          <p:spPr>
            <a:xfrm>
              <a:off x="186686" y="1450451"/>
              <a:ext cx="544375" cy="543800"/>
            </a:xfrm>
            <a:prstGeom prst="ellipse">
              <a:avLst/>
            </a:prstGeom>
            <a:gradFill flip="none" rotWithShape="1">
              <a:gsLst>
                <a:gs pos="0">
                  <a:srgbClr val="FBFBFB"/>
                </a:gs>
                <a:gs pos="100000">
                  <a:srgbClr val="0B5D18"/>
                </a:gs>
              </a:gsLst>
              <a:lin ang="3482655" scaled="0"/>
            </a:gradFill>
            <a:ln w="12700" cap="flat">
              <a:noFill/>
              <a:miter lim="400000"/>
            </a:ln>
            <a:effectLst>
              <a:outerShdw sx="100000" sy="100000" kx="0" ky="0" algn="b" rotWithShape="0" blurRad="342900" dist="78027"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latin typeface="Helvetica Light"/>
                  <a:ea typeface="Helvetica Light"/>
                  <a:cs typeface="Helvetica Light"/>
                  <a:sym typeface="Helvetica Light"/>
                </a:defRPr>
              </a:lvl1pPr>
            </a:lstStyle>
            <a:p>
              <a:pPr/>
              <a:r>
                <a:t>s</a:t>
              </a:r>
            </a:p>
          </p:txBody>
        </p:sp>
        <p:sp>
          <p:nvSpPr>
            <p:cNvPr id="411" name="p"/>
            <p:cNvSpPr/>
            <p:nvPr/>
          </p:nvSpPr>
          <p:spPr>
            <a:xfrm>
              <a:off x="1425501" y="1450451"/>
              <a:ext cx="544375" cy="543800"/>
            </a:xfrm>
            <a:prstGeom prst="ellipse">
              <a:avLst/>
            </a:prstGeom>
            <a:gradFill flip="none" rotWithShape="1">
              <a:gsLst>
                <a:gs pos="0">
                  <a:srgbClr val="FBFBFB"/>
                </a:gs>
                <a:gs pos="100000">
                  <a:srgbClr val="C3971A"/>
                </a:gs>
              </a:gsLst>
              <a:lin ang="3482655" scaled="0"/>
            </a:gradFill>
            <a:ln w="12700" cap="flat">
              <a:noFill/>
              <a:miter lim="400000"/>
            </a:ln>
            <a:effectLst>
              <a:outerShdw sx="100000" sy="100000" kx="0" ky="0" algn="b" rotWithShape="0" blurRad="342900" dist="78027"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latin typeface="Helvetica Light"/>
                  <a:ea typeface="Helvetica Light"/>
                  <a:cs typeface="Helvetica Light"/>
                  <a:sym typeface="Helvetica Light"/>
                </a:defRPr>
              </a:lvl1pPr>
            </a:lstStyle>
            <a:p>
              <a:pPr/>
              <a:r>
                <a:t>p</a:t>
              </a:r>
            </a:p>
          </p:txBody>
        </p:sp>
        <p:sp>
          <p:nvSpPr>
            <p:cNvPr id="412" name="o"/>
            <p:cNvSpPr/>
            <p:nvPr/>
          </p:nvSpPr>
          <p:spPr>
            <a:xfrm>
              <a:off x="2664316" y="1450451"/>
              <a:ext cx="544375" cy="543800"/>
            </a:xfrm>
            <a:prstGeom prst="ellipse">
              <a:avLst/>
            </a:prstGeom>
            <a:gradFill flip="none" rotWithShape="1">
              <a:gsLst>
                <a:gs pos="0">
                  <a:srgbClr val="FBFBFB"/>
                </a:gs>
                <a:gs pos="100000">
                  <a:srgbClr val="861001"/>
                </a:gs>
              </a:gsLst>
              <a:lin ang="3482655" scaled="0"/>
            </a:gradFill>
            <a:ln w="12700" cap="flat">
              <a:noFill/>
              <a:miter lim="400000"/>
            </a:ln>
            <a:effectLst>
              <a:outerShdw sx="100000" sy="100000" kx="0" ky="0" algn="b" rotWithShape="0" blurRad="342900" dist="78027"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latin typeface="Helvetica Light"/>
                  <a:ea typeface="Helvetica Light"/>
                  <a:cs typeface="Helvetica Light"/>
                  <a:sym typeface="Helvetica Light"/>
                </a:defRPr>
              </a:lvl1pPr>
            </a:lstStyle>
            <a:p>
              <a:pPr/>
              <a:r>
                <a:t>o</a:t>
              </a:r>
            </a:p>
          </p:txBody>
        </p:sp>
        <p:sp>
          <p:nvSpPr>
            <p:cNvPr id="413" name="provenance"/>
            <p:cNvSpPr/>
            <p:nvPr/>
          </p:nvSpPr>
          <p:spPr>
            <a:xfrm>
              <a:off x="701329" y="0"/>
              <a:ext cx="1925868" cy="543799"/>
            </a:xfrm>
            <a:prstGeom prst="rect">
              <a:avLst/>
            </a:prstGeom>
            <a:solidFill>
              <a:srgbClr val="EC5D57"/>
            </a:solidFill>
            <a:ln w="12700" cap="flat">
              <a:noFill/>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latin typeface="Helvetica Light"/>
                  <a:ea typeface="Helvetica Light"/>
                  <a:cs typeface="Helvetica Light"/>
                  <a:sym typeface="Helvetica Light"/>
                </a:defRPr>
              </a:lvl1pPr>
            </a:lstStyle>
            <a:p>
              <a:pPr/>
              <a:r>
                <a:t>provenance</a:t>
              </a:r>
            </a:p>
          </p:txBody>
        </p:sp>
      </p:grpSp>
      <p:grpSp>
        <p:nvGrpSpPr>
          <p:cNvPr id="417" name="Group"/>
          <p:cNvGrpSpPr/>
          <p:nvPr/>
        </p:nvGrpSpPr>
        <p:grpSpPr>
          <a:xfrm>
            <a:off x="2455202" y="6639214"/>
            <a:ext cx="1925868" cy="1831702"/>
            <a:chOff x="0" y="0"/>
            <a:chExt cx="1925866" cy="1831700"/>
          </a:xfrm>
        </p:grpSpPr>
        <p:sp>
          <p:nvSpPr>
            <p:cNvPr id="415" name="Line"/>
            <p:cNvSpPr/>
            <p:nvPr/>
          </p:nvSpPr>
          <p:spPr>
            <a:xfrm flipV="1">
              <a:off x="929507" y="528693"/>
              <a:ext cx="1" cy="130300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sp>
          <p:nvSpPr>
            <p:cNvPr id="416" name="provenance"/>
            <p:cNvSpPr/>
            <p:nvPr/>
          </p:nvSpPr>
          <p:spPr>
            <a:xfrm>
              <a:off x="0" y="0"/>
              <a:ext cx="1925867" cy="543799"/>
            </a:xfrm>
            <a:prstGeom prst="rect">
              <a:avLst/>
            </a:prstGeom>
            <a:blipFill rotWithShape="1">
              <a:blip r:embed="rId3"/>
              <a:srcRect l="0" t="0" r="0" b="0"/>
              <a:tile tx="0" ty="0" sx="100000" sy="100000" flip="none" algn="tl"/>
            </a:blipFill>
            <a:ln w="12700" cap="flat">
              <a:noFill/>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latin typeface="Helvetica Light"/>
                  <a:ea typeface="Helvetica Light"/>
                  <a:cs typeface="Helvetica Light"/>
                  <a:sym typeface="Helvetica Light"/>
                </a:defRPr>
              </a:lvl1pPr>
            </a:lstStyle>
            <a:p>
              <a:pPr/>
              <a:r>
                <a:t>provenance</a:t>
              </a:r>
            </a:p>
          </p:txBody>
        </p:sp>
      </p:grpSp>
      <p:sp>
        <p:nvSpPr>
          <p:cNvPr id="418" name="A Cardinal Assertion is one assertion that is linked to 1-n…"/>
          <p:cNvSpPr txBox="1"/>
          <p:nvPr/>
        </p:nvSpPr>
        <p:spPr>
          <a:xfrm>
            <a:off x="4721425" y="8350562"/>
            <a:ext cx="6814904" cy="7112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000">
                <a:latin typeface="Helvetica Light"/>
                <a:ea typeface="Helvetica Light"/>
                <a:cs typeface="Helvetica Light"/>
                <a:sym typeface="Helvetica Light"/>
              </a:defRPr>
            </a:pPr>
            <a:r>
              <a:t>A </a:t>
            </a:r>
            <a:r>
              <a:rPr b="1">
                <a:solidFill>
                  <a:srgbClr val="054109"/>
                </a:solidFill>
                <a:latin typeface="+mn-lt"/>
                <a:ea typeface="+mn-ea"/>
                <a:cs typeface="+mn-cs"/>
                <a:sym typeface="Helvetica"/>
              </a:rPr>
              <a:t>Cardinal Assertion </a:t>
            </a:r>
            <a:r>
              <a:t>is one assertion that is linked to 1-n </a:t>
            </a:r>
          </a:p>
          <a:p>
            <a:pPr algn="l">
              <a:defRPr sz="2000">
                <a:latin typeface="Helvetica Light"/>
                <a:ea typeface="Helvetica Light"/>
                <a:cs typeface="Helvetica Light"/>
                <a:sym typeface="Helvetica Light"/>
              </a:defRPr>
            </a:pPr>
            <a:r>
              <a:t>provenance graphs (up to thousands in some cases)</a:t>
            </a:r>
          </a:p>
        </p:txBody>
      </p:sp>
      <p:sp>
        <p:nvSpPr>
          <p:cNvPr id="419" name="Rounded Rectangle"/>
          <p:cNvSpPr/>
          <p:nvPr/>
        </p:nvSpPr>
        <p:spPr>
          <a:xfrm>
            <a:off x="480461" y="402723"/>
            <a:ext cx="12043878" cy="2744607"/>
          </a:xfrm>
          <a:prstGeom prst="roundRect">
            <a:avLst>
              <a:gd name="adj" fmla="val 15000"/>
            </a:avLst>
          </a:prstGeom>
          <a:ln w="25400">
            <a:solidFill>
              <a:srgbClr val="85888D"/>
            </a:solidFill>
            <a:miter lim="400000"/>
          </a:ln>
        </p:spPr>
        <p:txBody>
          <a:bodyPr lIns="50800" tIns="50800" rIns="50800" bIns="50800" anchor="ctr"/>
          <a:lstStyle/>
          <a:p>
            <a:pPr>
              <a:defRPr>
                <a:latin typeface="Helvetica Light"/>
                <a:ea typeface="Helvetica Light"/>
                <a:cs typeface="Helvetica Light"/>
                <a:sym typeface="Helvetica Light"/>
              </a:defRPr>
            </a:pPr>
          </a:p>
        </p:txBody>
      </p:sp>
      <p:sp>
        <p:nvSpPr>
          <p:cNvPr id="420" name="Rounded Rectangle"/>
          <p:cNvSpPr/>
          <p:nvPr/>
        </p:nvSpPr>
        <p:spPr>
          <a:xfrm>
            <a:off x="480461" y="3460832"/>
            <a:ext cx="12043878" cy="2744608"/>
          </a:xfrm>
          <a:prstGeom prst="roundRect">
            <a:avLst>
              <a:gd name="adj" fmla="val 15000"/>
            </a:avLst>
          </a:prstGeom>
          <a:ln w="25400">
            <a:solidFill>
              <a:srgbClr val="85888D"/>
            </a:solidFill>
            <a:miter lim="400000"/>
          </a:ln>
        </p:spPr>
        <p:txBody>
          <a:bodyPr lIns="50800" tIns="50800" rIns="50800" bIns="50800" anchor="ctr"/>
          <a:lstStyle/>
          <a:p>
            <a:pPr>
              <a:defRPr>
                <a:latin typeface="Helvetica Light"/>
                <a:ea typeface="Helvetica Light"/>
                <a:cs typeface="Helvetica Light"/>
                <a:sym typeface="Helvetica Light"/>
              </a:defRPr>
            </a:pPr>
          </a:p>
        </p:txBody>
      </p:sp>
      <p:sp>
        <p:nvSpPr>
          <p:cNvPr id="421" name="Rounded Rectangle"/>
          <p:cNvSpPr/>
          <p:nvPr/>
        </p:nvSpPr>
        <p:spPr>
          <a:xfrm>
            <a:off x="455061" y="6447956"/>
            <a:ext cx="12043878" cy="3089779"/>
          </a:xfrm>
          <a:prstGeom prst="roundRect">
            <a:avLst>
              <a:gd name="adj" fmla="val 13324"/>
            </a:avLst>
          </a:prstGeom>
          <a:ln w="25400">
            <a:solidFill>
              <a:srgbClr val="85888D"/>
            </a:solidFill>
            <a:miter lim="400000"/>
          </a:ln>
        </p:spPr>
        <p:txBody>
          <a:bodyPr lIns="50800" tIns="50800" rIns="50800" bIns="50800" anchor="ctr"/>
          <a:lstStyle/>
          <a:p>
            <a:pPr>
              <a:defRPr>
                <a:latin typeface="Helvetica Light"/>
                <a:ea typeface="Helvetica Light"/>
                <a:cs typeface="Helvetica Light"/>
                <a:sym typeface="Helvetica Light"/>
              </a:defRPr>
            </a:pPr>
          </a:p>
        </p:txBody>
      </p:sp>
      <p:sp>
        <p:nvSpPr>
          <p:cNvPr id="422" name="A"/>
          <p:cNvSpPr txBox="1"/>
          <p:nvPr/>
        </p:nvSpPr>
        <p:spPr>
          <a:xfrm>
            <a:off x="4721425" y="668009"/>
            <a:ext cx="41925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atin typeface="Helvetica Light"/>
                <a:ea typeface="Helvetica Light"/>
                <a:cs typeface="Helvetica Light"/>
                <a:sym typeface="Helvetica Light"/>
              </a:defRPr>
            </a:lvl1pPr>
          </a:lstStyle>
          <a:p>
            <a:pPr/>
            <a:r>
              <a:t>A</a:t>
            </a:r>
          </a:p>
        </p:txBody>
      </p:sp>
      <p:sp>
        <p:nvSpPr>
          <p:cNvPr id="423" name="B"/>
          <p:cNvSpPr txBox="1"/>
          <p:nvPr/>
        </p:nvSpPr>
        <p:spPr>
          <a:xfrm>
            <a:off x="4721425" y="3715522"/>
            <a:ext cx="41925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atin typeface="Helvetica Light"/>
                <a:ea typeface="Helvetica Light"/>
                <a:cs typeface="Helvetica Light"/>
                <a:sym typeface="Helvetica Light"/>
              </a:defRPr>
            </a:lvl1pPr>
          </a:lstStyle>
          <a:p>
            <a:pPr/>
            <a:r>
              <a:t>B</a:t>
            </a:r>
          </a:p>
        </p:txBody>
      </p:sp>
      <p:sp>
        <p:nvSpPr>
          <p:cNvPr id="424" name="C"/>
          <p:cNvSpPr txBox="1"/>
          <p:nvPr/>
        </p:nvSpPr>
        <p:spPr>
          <a:xfrm>
            <a:off x="4721425" y="6648291"/>
            <a:ext cx="44440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atin typeface="Helvetica Light"/>
                <a:ea typeface="Helvetica Light"/>
                <a:cs typeface="Helvetica Light"/>
                <a:sym typeface="Helvetica Light"/>
              </a:defRPr>
            </a:lvl1pPr>
          </a:lstStyle>
          <a:p>
            <a:pPr/>
            <a:r>
              <a:t>C</a:t>
            </a:r>
          </a:p>
        </p:txBody>
      </p:sp>
      <p:sp>
        <p:nvSpPr>
          <p:cNvPr id="425" name="&lt;Type&gt; Nanopublication"/>
          <p:cNvSpPr txBox="1"/>
          <p:nvPr/>
        </p:nvSpPr>
        <p:spPr>
          <a:xfrm>
            <a:off x="7495654" y="510478"/>
            <a:ext cx="3401914"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&lt;Type&gt; Nanopublication</a:t>
            </a:r>
          </a:p>
        </p:txBody>
      </p:sp>
      <p:sp>
        <p:nvSpPr>
          <p:cNvPr id="426" name="&lt;Type&gt; Nanopublication"/>
          <p:cNvSpPr txBox="1"/>
          <p:nvPr/>
        </p:nvSpPr>
        <p:spPr>
          <a:xfrm>
            <a:off x="7622654" y="3569472"/>
            <a:ext cx="3401915"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&lt;Type&gt; Nanopublication</a:t>
            </a:r>
          </a:p>
        </p:txBody>
      </p:sp>
      <p:sp>
        <p:nvSpPr>
          <p:cNvPr id="427" name="&lt;Type&gt; Cardinal Assertion"/>
          <p:cNvSpPr txBox="1"/>
          <p:nvPr/>
        </p:nvSpPr>
        <p:spPr>
          <a:xfrm>
            <a:off x="7688120" y="6737191"/>
            <a:ext cx="3689599"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&lt;Type&gt; Cardinal Assertion</a:t>
            </a:r>
          </a:p>
        </p:txBody>
      </p:sp>
      <p:pic>
        <p:nvPicPr>
          <p:cNvPr id="428" name="Image" descr="Image"/>
          <p:cNvPicPr>
            <a:picLocks noChangeAspect="1"/>
          </p:cNvPicPr>
          <p:nvPr/>
        </p:nvPicPr>
        <p:blipFill>
          <a:blip r:embed="rId4">
            <a:extLst/>
          </a:blip>
          <a:stretch>
            <a:fillRect/>
          </a:stretch>
        </p:blipFill>
        <p:spPr>
          <a:xfrm>
            <a:off x="11190286" y="448339"/>
            <a:ext cx="1086962" cy="1086962"/>
          </a:xfrm>
          <a:prstGeom prst="rect">
            <a:avLst/>
          </a:prstGeom>
          <a:ln w="12700">
            <a:miter lim="400000"/>
          </a:ln>
        </p:spPr>
      </p:pic>
      <p:pic>
        <p:nvPicPr>
          <p:cNvPr id="429" name="Image" descr="Image"/>
          <p:cNvPicPr>
            <a:picLocks noChangeAspect="1"/>
          </p:cNvPicPr>
          <p:nvPr/>
        </p:nvPicPr>
        <p:blipFill>
          <a:blip r:embed="rId4">
            <a:extLst/>
          </a:blip>
          <a:stretch>
            <a:fillRect/>
          </a:stretch>
        </p:blipFill>
        <p:spPr>
          <a:xfrm>
            <a:off x="11253786" y="3495851"/>
            <a:ext cx="1086962" cy="1086963"/>
          </a:xfrm>
          <a:prstGeom prst="rect">
            <a:avLst/>
          </a:prstGeom>
          <a:ln w="12700">
            <a:miter lim="400000"/>
          </a:ln>
        </p:spPr>
      </p:pic>
      <p:pic>
        <p:nvPicPr>
          <p:cNvPr id="430" name="Image" descr="Image"/>
          <p:cNvPicPr>
            <a:picLocks noChangeAspect="1"/>
          </p:cNvPicPr>
          <p:nvPr/>
        </p:nvPicPr>
        <p:blipFill>
          <a:blip r:embed="rId4">
            <a:extLst/>
          </a:blip>
          <a:stretch>
            <a:fillRect/>
          </a:stretch>
        </p:blipFill>
        <p:spPr>
          <a:xfrm>
            <a:off x="11336178" y="6650913"/>
            <a:ext cx="621793" cy="621793"/>
          </a:xfrm>
          <a:prstGeom prst="rect">
            <a:avLst/>
          </a:prstGeom>
          <a:ln w="12700">
            <a:miter lim="400000"/>
          </a:ln>
        </p:spPr>
      </p:pic>
      <p:pic>
        <p:nvPicPr>
          <p:cNvPr id="431" name="Image" descr="Image"/>
          <p:cNvPicPr>
            <a:picLocks noChangeAspect="1"/>
          </p:cNvPicPr>
          <p:nvPr/>
        </p:nvPicPr>
        <p:blipFill>
          <a:blip r:embed="rId4">
            <a:extLst/>
          </a:blip>
          <a:stretch>
            <a:fillRect/>
          </a:stretch>
        </p:blipFill>
        <p:spPr>
          <a:xfrm>
            <a:off x="11463178" y="6727113"/>
            <a:ext cx="621793" cy="621793"/>
          </a:xfrm>
          <a:prstGeom prst="rect">
            <a:avLst/>
          </a:prstGeom>
          <a:ln w="12700">
            <a:miter lim="400000"/>
          </a:ln>
        </p:spPr>
      </p:pic>
      <p:pic>
        <p:nvPicPr>
          <p:cNvPr id="432" name="Image" descr="Image"/>
          <p:cNvPicPr>
            <a:picLocks noChangeAspect="1"/>
          </p:cNvPicPr>
          <p:nvPr/>
        </p:nvPicPr>
        <p:blipFill>
          <a:blip r:embed="rId4">
            <a:extLst/>
          </a:blip>
          <a:stretch>
            <a:fillRect/>
          </a:stretch>
        </p:blipFill>
        <p:spPr>
          <a:xfrm>
            <a:off x="11614163" y="6841413"/>
            <a:ext cx="621793" cy="621793"/>
          </a:xfrm>
          <a:prstGeom prst="rect">
            <a:avLst/>
          </a:prstGeom>
          <a:ln w="12700">
            <a:miter lim="400000"/>
          </a:ln>
        </p:spPr>
      </p:pic>
      <p:pic>
        <p:nvPicPr>
          <p:cNvPr id="433" name="Image" descr="Image"/>
          <p:cNvPicPr>
            <a:picLocks noChangeAspect="1"/>
          </p:cNvPicPr>
          <p:nvPr/>
        </p:nvPicPr>
        <p:blipFill>
          <a:blip r:embed="rId4">
            <a:extLst/>
          </a:blip>
          <a:stretch>
            <a:fillRect/>
          </a:stretch>
        </p:blipFill>
        <p:spPr>
          <a:xfrm>
            <a:off x="11766563" y="6955713"/>
            <a:ext cx="621793" cy="621793"/>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42" name="Group"/>
          <p:cNvGrpSpPr/>
          <p:nvPr/>
        </p:nvGrpSpPr>
        <p:grpSpPr>
          <a:xfrm>
            <a:off x="914956" y="737304"/>
            <a:ext cx="3395378" cy="2075446"/>
            <a:chOff x="0" y="0"/>
            <a:chExt cx="3395376" cy="2075445"/>
          </a:xfrm>
        </p:grpSpPr>
        <p:sp>
          <p:nvSpPr>
            <p:cNvPr id="435" name="Line"/>
            <p:cNvSpPr/>
            <p:nvPr/>
          </p:nvSpPr>
          <p:spPr>
            <a:xfrm flipV="1">
              <a:off x="1664262" y="418806"/>
              <a:ext cx="1" cy="9330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sp>
          <p:nvSpPr>
            <p:cNvPr id="436" name="Rounded Rectangle"/>
            <p:cNvSpPr/>
            <p:nvPr/>
          </p:nvSpPr>
          <p:spPr>
            <a:xfrm>
              <a:off x="0" y="1369256"/>
              <a:ext cx="3395377" cy="706190"/>
            </a:xfrm>
            <a:prstGeom prst="roundRect">
              <a:avLst>
                <a:gd name="adj" fmla="val 24094"/>
              </a:avLst>
            </a:prstGeom>
            <a:gradFill flip="none" rotWithShape="1">
              <a:gsLst>
                <a:gs pos="0">
                  <a:srgbClr val="FBFBFB"/>
                </a:gs>
                <a:gs pos="100000">
                  <a:srgbClr val="BEBEBE"/>
                </a:gs>
              </a:gsLst>
              <a:lin ang="5400000" scaled="0"/>
            </a:gradFill>
            <a:ln w="25400" cap="flat">
              <a:solidFill>
                <a:srgbClr val="A6AAA9"/>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sp>
          <p:nvSpPr>
            <p:cNvPr id="437" name="Line"/>
            <p:cNvSpPr/>
            <p:nvPr/>
          </p:nvSpPr>
          <p:spPr>
            <a:xfrm>
              <a:off x="734755" y="1705002"/>
              <a:ext cx="192586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sp>
          <p:nvSpPr>
            <p:cNvPr id="438" name="s"/>
            <p:cNvSpPr/>
            <p:nvPr/>
          </p:nvSpPr>
          <p:spPr>
            <a:xfrm>
              <a:off x="186686" y="1450451"/>
              <a:ext cx="544375" cy="543800"/>
            </a:xfrm>
            <a:prstGeom prst="ellipse">
              <a:avLst/>
            </a:prstGeom>
            <a:gradFill flip="none" rotWithShape="1">
              <a:gsLst>
                <a:gs pos="0">
                  <a:srgbClr val="FBFBFB"/>
                </a:gs>
                <a:gs pos="100000">
                  <a:srgbClr val="0B5D18"/>
                </a:gs>
              </a:gsLst>
              <a:lin ang="3482655" scaled="0"/>
            </a:gradFill>
            <a:ln w="12700" cap="flat">
              <a:noFill/>
              <a:miter lim="400000"/>
            </a:ln>
            <a:effectLst>
              <a:outerShdw sx="100000" sy="100000" kx="0" ky="0" algn="b" rotWithShape="0" blurRad="342900" dist="78027"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latin typeface="Helvetica Light"/>
                  <a:ea typeface="Helvetica Light"/>
                  <a:cs typeface="Helvetica Light"/>
                  <a:sym typeface="Helvetica Light"/>
                </a:defRPr>
              </a:lvl1pPr>
            </a:lstStyle>
            <a:p>
              <a:pPr/>
              <a:r>
                <a:t>s</a:t>
              </a:r>
            </a:p>
          </p:txBody>
        </p:sp>
        <p:sp>
          <p:nvSpPr>
            <p:cNvPr id="439" name="p"/>
            <p:cNvSpPr/>
            <p:nvPr/>
          </p:nvSpPr>
          <p:spPr>
            <a:xfrm>
              <a:off x="1425501" y="1450451"/>
              <a:ext cx="544375" cy="543800"/>
            </a:xfrm>
            <a:prstGeom prst="ellipse">
              <a:avLst/>
            </a:prstGeom>
            <a:gradFill flip="none" rotWithShape="1">
              <a:gsLst>
                <a:gs pos="0">
                  <a:srgbClr val="FBFBFB"/>
                </a:gs>
                <a:gs pos="100000">
                  <a:srgbClr val="C3971A"/>
                </a:gs>
              </a:gsLst>
              <a:lin ang="3482655" scaled="0"/>
            </a:gradFill>
            <a:ln w="12700" cap="flat">
              <a:noFill/>
              <a:miter lim="400000"/>
            </a:ln>
            <a:effectLst>
              <a:outerShdw sx="100000" sy="100000" kx="0" ky="0" algn="b" rotWithShape="0" blurRad="342900" dist="78027"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latin typeface="Helvetica Light"/>
                  <a:ea typeface="Helvetica Light"/>
                  <a:cs typeface="Helvetica Light"/>
                  <a:sym typeface="Helvetica Light"/>
                </a:defRPr>
              </a:lvl1pPr>
            </a:lstStyle>
            <a:p>
              <a:pPr/>
              <a:r>
                <a:t>p</a:t>
              </a:r>
            </a:p>
          </p:txBody>
        </p:sp>
        <p:sp>
          <p:nvSpPr>
            <p:cNvPr id="440" name="o"/>
            <p:cNvSpPr/>
            <p:nvPr/>
          </p:nvSpPr>
          <p:spPr>
            <a:xfrm>
              <a:off x="2664316" y="1450451"/>
              <a:ext cx="544375" cy="543800"/>
            </a:xfrm>
            <a:prstGeom prst="ellipse">
              <a:avLst/>
            </a:prstGeom>
            <a:gradFill flip="none" rotWithShape="1">
              <a:gsLst>
                <a:gs pos="0">
                  <a:srgbClr val="FBFBFB"/>
                </a:gs>
                <a:gs pos="100000">
                  <a:srgbClr val="861001"/>
                </a:gs>
              </a:gsLst>
              <a:lin ang="3482655" scaled="0"/>
            </a:gradFill>
            <a:ln w="12700" cap="flat">
              <a:noFill/>
              <a:miter lim="400000"/>
            </a:ln>
            <a:effectLst>
              <a:outerShdw sx="100000" sy="100000" kx="0" ky="0" algn="b" rotWithShape="0" blurRad="342900" dist="78027"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latin typeface="Helvetica Light"/>
                  <a:ea typeface="Helvetica Light"/>
                  <a:cs typeface="Helvetica Light"/>
                  <a:sym typeface="Helvetica Light"/>
                </a:defRPr>
              </a:lvl1pPr>
            </a:lstStyle>
            <a:p>
              <a:pPr/>
              <a:r>
                <a:t>o</a:t>
              </a:r>
            </a:p>
          </p:txBody>
        </p:sp>
        <p:sp>
          <p:nvSpPr>
            <p:cNvPr id="441" name="provenance"/>
            <p:cNvSpPr/>
            <p:nvPr/>
          </p:nvSpPr>
          <p:spPr>
            <a:xfrm>
              <a:off x="701329" y="0"/>
              <a:ext cx="1925868" cy="543799"/>
            </a:xfrm>
            <a:prstGeom prst="rect">
              <a:avLst/>
            </a:prstGeom>
            <a:blipFill rotWithShape="1">
              <a:blip r:embed="rId2"/>
              <a:srcRect l="0" t="0" r="0" b="0"/>
              <a:tile tx="0" ty="0" sx="100000" sy="100000" flip="none" algn="tl"/>
            </a:blipFill>
            <a:ln w="12700" cap="flat">
              <a:noFill/>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latin typeface="Helvetica Light"/>
                  <a:ea typeface="Helvetica Light"/>
                  <a:cs typeface="Helvetica Light"/>
                  <a:sym typeface="Helvetica Light"/>
                </a:defRPr>
              </a:lvl1pPr>
            </a:lstStyle>
            <a:p>
              <a:pPr/>
              <a:r>
                <a:t>provenance</a:t>
              </a:r>
            </a:p>
          </p:txBody>
        </p:sp>
      </p:grpSp>
      <p:grpSp>
        <p:nvGrpSpPr>
          <p:cNvPr id="450" name="Group"/>
          <p:cNvGrpSpPr/>
          <p:nvPr/>
        </p:nvGrpSpPr>
        <p:grpSpPr>
          <a:xfrm>
            <a:off x="914956" y="2672726"/>
            <a:ext cx="3395378" cy="2178769"/>
            <a:chOff x="0" y="0"/>
            <a:chExt cx="3395376" cy="2178767"/>
          </a:xfrm>
        </p:grpSpPr>
        <p:sp>
          <p:nvSpPr>
            <p:cNvPr id="443" name="Line"/>
            <p:cNvSpPr/>
            <p:nvPr/>
          </p:nvSpPr>
          <p:spPr>
            <a:xfrm flipV="1">
              <a:off x="1697688" y="733625"/>
              <a:ext cx="1" cy="9330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sp>
          <p:nvSpPr>
            <p:cNvPr id="444" name="Rounded Rectangle"/>
            <p:cNvSpPr/>
            <p:nvPr/>
          </p:nvSpPr>
          <p:spPr>
            <a:xfrm>
              <a:off x="0" y="0"/>
              <a:ext cx="3395377" cy="706190"/>
            </a:xfrm>
            <a:prstGeom prst="roundRect">
              <a:avLst>
                <a:gd name="adj" fmla="val 24094"/>
              </a:avLst>
            </a:prstGeom>
            <a:gradFill flip="none" rotWithShape="1">
              <a:gsLst>
                <a:gs pos="0">
                  <a:srgbClr val="FBFBFB"/>
                </a:gs>
                <a:gs pos="100000">
                  <a:srgbClr val="BEBEBE"/>
                </a:gs>
              </a:gsLst>
              <a:lin ang="5400000" scaled="0"/>
            </a:gradFill>
            <a:ln w="25400" cap="flat">
              <a:solidFill>
                <a:srgbClr val="A6AAA9"/>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sp>
          <p:nvSpPr>
            <p:cNvPr id="445" name="Line"/>
            <p:cNvSpPr/>
            <p:nvPr/>
          </p:nvSpPr>
          <p:spPr>
            <a:xfrm>
              <a:off x="734755" y="335746"/>
              <a:ext cx="192586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sp>
          <p:nvSpPr>
            <p:cNvPr id="446" name="s"/>
            <p:cNvSpPr/>
            <p:nvPr/>
          </p:nvSpPr>
          <p:spPr>
            <a:xfrm>
              <a:off x="186686" y="81195"/>
              <a:ext cx="544375" cy="543800"/>
            </a:xfrm>
            <a:prstGeom prst="ellipse">
              <a:avLst/>
            </a:prstGeom>
            <a:gradFill flip="none" rotWithShape="1">
              <a:gsLst>
                <a:gs pos="0">
                  <a:srgbClr val="FBFBFB"/>
                </a:gs>
                <a:gs pos="100000">
                  <a:srgbClr val="0B5D18"/>
                </a:gs>
              </a:gsLst>
              <a:lin ang="3482655" scaled="0"/>
            </a:gradFill>
            <a:ln w="12700" cap="flat">
              <a:noFill/>
              <a:miter lim="400000"/>
            </a:ln>
            <a:effectLst>
              <a:outerShdw sx="100000" sy="100000" kx="0" ky="0" algn="b" rotWithShape="0" blurRad="342900" dist="78027"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latin typeface="Helvetica Light"/>
                  <a:ea typeface="Helvetica Light"/>
                  <a:cs typeface="Helvetica Light"/>
                  <a:sym typeface="Helvetica Light"/>
                </a:defRPr>
              </a:lvl1pPr>
            </a:lstStyle>
            <a:p>
              <a:pPr/>
              <a:r>
                <a:t>s</a:t>
              </a:r>
            </a:p>
          </p:txBody>
        </p:sp>
        <p:sp>
          <p:nvSpPr>
            <p:cNvPr id="447" name="p"/>
            <p:cNvSpPr/>
            <p:nvPr/>
          </p:nvSpPr>
          <p:spPr>
            <a:xfrm>
              <a:off x="1425501" y="81195"/>
              <a:ext cx="544375" cy="543800"/>
            </a:xfrm>
            <a:prstGeom prst="ellipse">
              <a:avLst/>
            </a:prstGeom>
            <a:gradFill flip="none" rotWithShape="1">
              <a:gsLst>
                <a:gs pos="0">
                  <a:srgbClr val="FBFBFB"/>
                </a:gs>
                <a:gs pos="100000">
                  <a:srgbClr val="C3971A"/>
                </a:gs>
              </a:gsLst>
              <a:lin ang="3482655" scaled="0"/>
            </a:gradFill>
            <a:ln w="12700" cap="flat">
              <a:noFill/>
              <a:miter lim="400000"/>
            </a:ln>
            <a:effectLst>
              <a:outerShdw sx="100000" sy="100000" kx="0" ky="0" algn="b" rotWithShape="0" blurRad="342900" dist="78027"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latin typeface="Helvetica Light"/>
                  <a:ea typeface="Helvetica Light"/>
                  <a:cs typeface="Helvetica Light"/>
                  <a:sym typeface="Helvetica Light"/>
                </a:defRPr>
              </a:lvl1pPr>
            </a:lstStyle>
            <a:p>
              <a:pPr/>
              <a:r>
                <a:t>p</a:t>
              </a:r>
            </a:p>
          </p:txBody>
        </p:sp>
        <p:sp>
          <p:nvSpPr>
            <p:cNvPr id="448" name="o"/>
            <p:cNvSpPr/>
            <p:nvPr/>
          </p:nvSpPr>
          <p:spPr>
            <a:xfrm>
              <a:off x="2664316" y="81195"/>
              <a:ext cx="544375" cy="543800"/>
            </a:xfrm>
            <a:prstGeom prst="ellipse">
              <a:avLst/>
            </a:prstGeom>
            <a:gradFill flip="none" rotWithShape="1">
              <a:gsLst>
                <a:gs pos="0">
                  <a:srgbClr val="FBFBFB"/>
                </a:gs>
                <a:gs pos="100000">
                  <a:srgbClr val="861001"/>
                </a:gs>
              </a:gsLst>
              <a:lin ang="3482655" scaled="0"/>
            </a:gradFill>
            <a:ln w="12700" cap="flat">
              <a:noFill/>
              <a:miter lim="400000"/>
            </a:ln>
            <a:effectLst>
              <a:outerShdw sx="100000" sy="100000" kx="0" ky="0" algn="b" rotWithShape="0" blurRad="342900" dist="78027"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latin typeface="Helvetica Light"/>
                  <a:ea typeface="Helvetica Light"/>
                  <a:cs typeface="Helvetica Light"/>
                  <a:sym typeface="Helvetica Light"/>
                </a:defRPr>
              </a:lvl1pPr>
            </a:lstStyle>
            <a:p>
              <a:pPr/>
              <a:r>
                <a:t>o</a:t>
              </a:r>
            </a:p>
          </p:txBody>
        </p:sp>
        <p:sp>
          <p:nvSpPr>
            <p:cNvPr id="449" name="provenance"/>
            <p:cNvSpPr/>
            <p:nvPr/>
          </p:nvSpPr>
          <p:spPr>
            <a:xfrm>
              <a:off x="734755" y="1634969"/>
              <a:ext cx="1925867" cy="543799"/>
            </a:xfrm>
            <a:prstGeom prst="rect">
              <a:avLst/>
            </a:prstGeom>
            <a:solidFill>
              <a:srgbClr val="EC5D57"/>
            </a:solidFill>
            <a:ln w="12700" cap="flat">
              <a:noFill/>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latin typeface="Helvetica Light"/>
                  <a:ea typeface="Helvetica Light"/>
                  <a:cs typeface="Helvetica Light"/>
                  <a:sym typeface="Helvetica Light"/>
                </a:defRPr>
              </a:lvl1pPr>
            </a:lstStyle>
            <a:p>
              <a:pPr/>
              <a:r>
                <a:t>provenance</a:t>
              </a:r>
            </a:p>
          </p:txBody>
        </p:sp>
      </p:grpSp>
      <p:pic>
        <p:nvPicPr>
          <p:cNvPr id="451" name="image47.png" descr="image47.png"/>
          <p:cNvPicPr>
            <a:picLocks noChangeAspect="1"/>
          </p:cNvPicPr>
          <p:nvPr/>
        </p:nvPicPr>
        <p:blipFill>
          <a:blip r:embed="rId3">
            <a:extLst/>
          </a:blip>
          <a:stretch>
            <a:fillRect/>
          </a:stretch>
        </p:blipFill>
        <p:spPr>
          <a:xfrm>
            <a:off x="4329475" y="3662095"/>
            <a:ext cx="7764329" cy="5617308"/>
          </a:xfrm>
          <a:prstGeom prst="rect">
            <a:avLst/>
          </a:prstGeom>
          <a:ln w="12700">
            <a:miter lim="400000"/>
          </a:ln>
        </p:spPr>
      </p:pic>
      <p:sp>
        <p:nvSpPr>
          <p:cNvPr id="452" name="G"/>
          <p:cNvSpPr txBox="1"/>
          <p:nvPr/>
        </p:nvSpPr>
        <p:spPr>
          <a:xfrm>
            <a:off x="4325441" y="8946676"/>
            <a:ext cx="258890" cy="3121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a:latin typeface="+mj-lt"/>
                <a:ea typeface="+mj-ea"/>
                <a:cs typeface="+mj-cs"/>
                <a:sym typeface="Helvetica Neue"/>
              </a:defRPr>
            </a:lvl1pPr>
          </a:lstStyle>
          <a:p>
            <a:pPr/>
            <a:r>
              <a:t>G</a:t>
            </a:r>
          </a:p>
        </p:txBody>
      </p:sp>
      <p:sp>
        <p:nvSpPr>
          <p:cNvPr id="453" name="GUPRI"/>
          <p:cNvSpPr/>
          <p:nvPr/>
        </p:nvSpPr>
        <p:spPr>
          <a:xfrm>
            <a:off x="9581118" y="4515556"/>
            <a:ext cx="1206253" cy="312167"/>
          </a:xfrm>
          <a:prstGeom prst="roundRect">
            <a:avLst>
              <a:gd name="adj" fmla="val 50000"/>
            </a:avLst>
          </a:prstGeom>
          <a:solidFill>
            <a:srgbClr val="535353"/>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300">
                <a:solidFill>
                  <a:srgbClr val="FFFFFF"/>
                </a:solidFill>
              </a:defRPr>
            </a:lvl1pPr>
          </a:lstStyle>
          <a:p>
            <a:pPr/>
            <a:r>
              <a:t>GUPRI</a:t>
            </a:r>
          </a:p>
        </p:txBody>
      </p:sp>
      <p:sp>
        <p:nvSpPr>
          <p:cNvPr id="454" name="14"/>
          <p:cNvSpPr txBox="1"/>
          <p:nvPr/>
        </p:nvSpPr>
        <p:spPr>
          <a:xfrm>
            <a:off x="3984150" y="1171123"/>
            <a:ext cx="462857" cy="479426"/>
          </a:xfrm>
          <a:prstGeom prst="rect">
            <a:avLst/>
          </a:prstGeom>
          <a:gradFill>
            <a:gsLst>
              <a:gs pos="0">
                <a:schemeClr val="accent5"/>
              </a:gs>
              <a:gs pos="100000">
                <a:schemeClr val="accent5">
                  <a:hueOff val="-200295"/>
                  <a:lumOff val="22393"/>
                </a:schemeClr>
              </a:gs>
            </a:gsLst>
            <a:lin ang="16200000"/>
          </a:gradFill>
          <a:ln>
            <a:solidFill>
              <a:srgbClr val="FD5E48"/>
            </a:solidFill>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14</a:t>
            </a:r>
          </a:p>
        </p:txBody>
      </p:sp>
      <p:sp>
        <p:nvSpPr>
          <p:cNvPr id="455" name="11"/>
          <p:cNvSpPr txBox="1"/>
          <p:nvPr/>
        </p:nvSpPr>
        <p:spPr>
          <a:xfrm>
            <a:off x="6282208" y="2584460"/>
            <a:ext cx="440384" cy="479426"/>
          </a:xfrm>
          <a:prstGeom prst="rect">
            <a:avLst/>
          </a:prstGeom>
          <a:gradFill>
            <a:gsLst>
              <a:gs pos="0">
                <a:schemeClr val="accent4">
                  <a:hueOff val="-213352"/>
                  <a:satOff val="4761"/>
                  <a:lumOff val="27633"/>
                </a:schemeClr>
              </a:gs>
              <a:gs pos="35000">
                <a:srgbClr val="FFF6CE"/>
              </a:gs>
              <a:gs pos="100000">
                <a:schemeClr val="accent4">
                  <a:hueOff val="-282571"/>
                  <a:satOff val="4761"/>
                  <a:lumOff val="37573"/>
                </a:schemeClr>
              </a:gs>
            </a:gsLst>
            <a:lin ang="16200000"/>
          </a:gradFill>
          <a:ln>
            <a:solidFill>
              <a:srgbClr val="F9E12C"/>
            </a:solidFill>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456" name="6"/>
          <p:cNvSpPr txBox="1"/>
          <p:nvPr/>
        </p:nvSpPr>
        <p:spPr>
          <a:xfrm>
            <a:off x="8648069" y="4209461"/>
            <a:ext cx="321916" cy="508001"/>
          </a:xfrm>
          <a:prstGeom prst="rect">
            <a:avLst/>
          </a:prstGeom>
          <a:solidFill>
            <a:schemeClr val="accent3"/>
          </a:solidFill>
          <a:ln w="38100">
            <a:solidFill>
              <a:srgbClr val="FFFFFF"/>
            </a:solidFill>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6</a:t>
            </a:r>
          </a:p>
        </p:txBody>
      </p:sp>
      <p:sp>
        <p:nvSpPr>
          <p:cNvPr id="457" name="Line"/>
          <p:cNvSpPr/>
          <p:nvPr/>
        </p:nvSpPr>
        <p:spPr>
          <a:xfrm>
            <a:off x="6887425" y="3058612"/>
            <a:ext cx="1647835" cy="1146410"/>
          </a:xfrm>
          <a:prstGeom prst="line">
            <a:avLst/>
          </a:prstGeom>
          <a:ln w="25400">
            <a:solidFill>
              <a:schemeClr val="accent1"/>
            </a:solidFill>
            <a:tailEnd type="triangle"/>
          </a:ln>
        </p:spPr>
        <p:txBody>
          <a:bodyPr lIns="45718" tIns="45718" rIns="45718" bIns="45718"/>
          <a:lstStyle/>
          <a:p>
            <a:pPr/>
          </a:p>
        </p:txBody>
      </p:sp>
      <p:sp>
        <p:nvSpPr>
          <p:cNvPr id="458" name="Line"/>
          <p:cNvSpPr/>
          <p:nvPr/>
        </p:nvSpPr>
        <p:spPr>
          <a:xfrm>
            <a:off x="4674006" y="1541959"/>
            <a:ext cx="1647834" cy="1146410"/>
          </a:xfrm>
          <a:prstGeom prst="line">
            <a:avLst/>
          </a:prstGeom>
          <a:ln w="25400">
            <a:solidFill>
              <a:schemeClr val="accent1"/>
            </a:solidFill>
            <a:tailEnd type="triangle"/>
          </a:ln>
        </p:spPr>
        <p:txBody>
          <a:bodyPr lIns="45718" tIns="45718" rIns="45718" bIns="45718"/>
          <a:lstStyle/>
          <a:p>
            <a:pPr/>
          </a:p>
        </p:txBody>
      </p:sp>
      <p:sp>
        <p:nvSpPr>
          <p:cNvPr id="459" name="5"/>
          <p:cNvSpPr txBox="1"/>
          <p:nvPr/>
        </p:nvSpPr>
        <p:spPr>
          <a:xfrm>
            <a:off x="11274369" y="4879694"/>
            <a:ext cx="321916" cy="508001"/>
          </a:xfrm>
          <a:prstGeom prst="rect">
            <a:avLst/>
          </a:prstGeom>
          <a:blipFill>
            <a:blip r:embed="rId4"/>
          </a:blipFill>
          <a:ln w="38100">
            <a:solidFill>
              <a:srgbClr val="FFFFFF"/>
            </a:solidFill>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5</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1" name="image15.png" descr="image15.png"/>
          <p:cNvPicPr>
            <a:picLocks noChangeAspect="1"/>
          </p:cNvPicPr>
          <p:nvPr/>
        </p:nvPicPr>
        <p:blipFill>
          <a:blip r:embed="rId2">
            <a:extLst/>
          </a:blip>
          <a:srcRect l="0" t="3835" r="0" b="0"/>
          <a:stretch>
            <a:fillRect/>
          </a:stretch>
        </p:blipFill>
        <p:spPr>
          <a:xfrm>
            <a:off x="2180034" y="787341"/>
            <a:ext cx="8644885" cy="8875237"/>
          </a:xfrm>
          <a:prstGeom prst="rect">
            <a:avLst/>
          </a:prstGeom>
          <a:ln w="12700">
            <a:miter lim="400000"/>
          </a:ln>
        </p:spPr>
      </p:pic>
      <p:sp>
        <p:nvSpPr>
          <p:cNvPr id="462" name="5 objects (genes/proteins and metabolites) are shared between all three Knowlets…"/>
          <p:cNvSpPr txBox="1"/>
          <p:nvPr/>
        </p:nvSpPr>
        <p:spPr>
          <a:xfrm>
            <a:off x="2601949" y="94546"/>
            <a:ext cx="7800902" cy="5842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600">
                <a:latin typeface="Helvetica Light"/>
                <a:ea typeface="Helvetica Light"/>
                <a:cs typeface="Helvetica Light"/>
                <a:sym typeface="Helvetica Light"/>
              </a:defRPr>
            </a:pPr>
            <a:r>
              <a:t>5 objects (genes/proteins and metabolites) are shared between all three Knowlets </a:t>
            </a:r>
          </a:p>
          <a:p>
            <a:pPr>
              <a:defRPr sz="1600">
                <a:latin typeface="Helvetica Light"/>
                <a:ea typeface="Helvetica Light"/>
                <a:cs typeface="Helvetica Light"/>
                <a:sym typeface="Helvetica Light"/>
              </a:defRPr>
            </a:pPr>
            <a:r>
              <a:t>(in this case: metabolic syndrome, diabetes type-2, and early onset Alzheimer)</a:t>
            </a:r>
          </a:p>
        </p:txBody>
      </p:sp>
      <p:sp>
        <p:nvSpPr>
          <p:cNvPr id="463" name="Oval"/>
          <p:cNvSpPr/>
          <p:nvPr/>
        </p:nvSpPr>
        <p:spPr>
          <a:xfrm>
            <a:off x="6767154" y="4824352"/>
            <a:ext cx="699479" cy="725095"/>
          </a:xfrm>
          <a:prstGeom prst="ellipse">
            <a:avLst/>
          </a:prstGeom>
          <a:ln w="25400">
            <a:solidFill>
              <a:schemeClr val="accent5"/>
            </a:solidFill>
            <a:miter lim="400000"/>
          </a:ln>
        </p:spPr>
        <p:txBody>
          <a:bodyPr lIns="50800" tIns="50800" rIns="50800" bIns="50800" anchor="ctr"/>
          <a:lstStyle/>
          <a:p>
            <a:pPr>
              <a:defRPr>
                <a:latin typeface="Helvetica Light"/>
                <a:ea typeface="Helvetica Light"/>
                <a:cs typeface="Helvetica Light"/>
                <a:sym typeface="Helvetica Light"/>
              </a:defRPr>
            </a:pPr>
          </a:p>
        </p:txBody>
      </p:sp>
      <p:pic>
        <p:nvPicPr>
          <p:cNvPr id="464" name="image16.png" descr="image16.png"/>
          <p:cNvPicPr>
            <a:picLocks noChangeAspect="1"/>
          </p:cNvPicPr>
          <p:nvPr/>
        </p:nvPicPr>
        <p:blipFill>
          <a:blip r:embed="rId3">
            <a:extLst/>
          </a:blip>
          <a:stretch>
            <a:fillRect/>
          </a:stretch>
        </p:blipFill>
        <p:spPr>
          <a:xfrm>
            <a:off x="-6139923" y="6195390"/>
            <a:ext cx="6055179" cy="322537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63"/>
                                        </p:tgtEl>
                                        <p:attrNameLst>
                                          <p:attrName>style.visibility</p:attrName>
                                        </p:attrNameLst>
                                      </p:cBhvr>
                                      <p:to>
                                        <p:strVal val="visible"/>
                                      </p:to>
                                    </p:set>
                                    <p:animEffect filter="dissolve" transition="in">
                                      <p:cBhvr>
                                        <p:cTn id="7" dur="1000"/>
                                        <p:tgtEl>
                                          <p:spTgt spid="4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3"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Rounded Rectangle"/>
          <p:cNvSpPr/>
          <p:nvPr/>
        </p:nvSpPr>
        <p:spPr>
          <a:xfrm>
            <a:off x="9175450" y="1141886"/>
            <a:ext cx="1144963" cy="1129964"/>
          </a:xfrm>
          <a:prstGeom prst="roundRect">
            <a:avLst>
              <a:gd name="adj" fmla="val 15199"/>
            </a:avLst>
          </a:prstGeom>
          <a:solidFill>
            <a:srgbClr val="FFFFFF"/>
          </a:solidFill>
          <a:ln w="12700">
            <a:miter lim="400000"/>
          </a:ln>
        </p:spPr>
        <p:txBody>
          <a:bodyPr lIns="50800" tIns="50800" rIns="50800" bIns="50800" anchor="ctr"/>
          <a:lstStyle/>
          <a:p>
            <a:pPr>
              <a:defRPr>
                <a:solidFill>
                  <a:srgbClr val="FFFFFF"/>
                </a:solidFill>
                <a:latin typeface="Helvetica Light"/>
                <a:ea typeface="Helvetica Light"/>
                <a:cs typeface="Helvetica Light"/>
                <a:sym typeface="Helvetica Light"/>
              </a:defRPr>
            </a:pPr>
          </a:p>
        </p:txBody>
      </p:sp>
      <p:pic>
        <p:nvPicPr>
          <p:cNvPr id="467" name="image24.png" descr="image24.png"/>
          <p:cNvPicPr>
            <a:picLocks noChangeAspect="1"/>
          </p:cNvPicPr>
          <p:nvPr/>
        </p:nvPicPr>
        <p:blipFill>
          <a:blip r:embed="rId2">
            <a:extLst/>
          </a:blip>
          <a:stretch>
            <a:fillRect/>
          </a:stretch>
        </p:blipFill>
        <p:spPr>
          <a:xfrm>
            <a:off x="444186" y="6547884"/>
            <a:ext cx="3560609" cy="2463215"/>
          </a:xfrm>
          <a:prstGeom prst="rect">
            <a:avLst/>
          </a:prstGeom>
          <a:ln w="12700">
            <a:miter lim="400000"/>
          </a:ln>
        </p:spPr>
      </p:pic>
      <p:pic>
        <p:nvPicPr>
          <p:cNvPr id="468" name="Image" descr="Image"/>
          <p:cNvPicPr>
            <a:picLocks noChangeAspect="1"/>
          </p:cNvPicPr>
          <p:nvPr/>
        </p:nvPicPr>
        <p:blipFill>
          <a:blip r:embed="rId3">
            <a:extLst/>
          </a:blip>
          <a:stretch>
            <a:fillRect/>
          </a:stretch>
        </p:blipFill>
        <p:spPr>
          <a:xfrm>
            <a:off x="3244944" y="1203163"/>
            <a:ext cx="8019426" cy="4054951"/>
          </a:xfrm>
          <a:prstGeom prst="rect">
            <a:avLst/>
          </a:prstGeom>
          <a:ln w="12700">
            <a:miter lim="400000"/>
          </a:ln>
        </p:spPr>
      </p:pic>
      <p:sp>
        <p:nvSpPr>
          <p:cNvPr id="469" name="Line"/>
          <p:cNvSpPr/>
          <p:nvPr/>
        </p:nvSpPr>
        <p:spPr>
          <a:xfrm flipV="1">
            <a:off x="3862939" y="3960280"/>
            <a:ext cx="5939828" cy="4743932"/>
          </a:xfrm>
          <a:prstGeom prst="line">
            <a:avLst/>
          </a:prstGeom>
          <a:ln w="25400">
            <a:solidFill>
              <a:schemeClr val="accent5">
                <a:satOff val="-41871"/>
                <a:lumOff val="-13058"/>
              </a:schemeClr>
            </a:solidFill>
            <a:headEnd type="oval"/>
            <a:tailEnd type="triangle"/>
          </a:ln>
        </p:spPr>
        <p:txBody>
          <a:bodyPr lIns="45718" tIns="45718" rIns="45718" bIns="45718"/>
          <a:lstStyle/>
          <a:p>
            <a:pPr/>
          </a:p>
        </p:txBody>
      </p:sp>
      <p:sp>
        <p:nvSpPr>
          <p:cNvPr id="470" name="Line"/>
          <p:cNvSpPr/>
          <p:nvPr/>
        </p:nvSpPr>
        <p:spPr>
          <a:xfrm flipV="1">
            <a:off x="3461709" y="2892270"/>
            <a:ext cx="3528889" cy="5248266"/>
          </a:xfrm>
          <a:prstGeom prst="line">
            <a:avLst/>
          </a:prstGeom>
          <a:ln w="25400">
            <a:solidFill>
              <a:schemeClr val="accent5">
                <a:satOff val="-41871"/>
                <a:lumOff val="-13058"/>
              </a:schemeClr>
            </a:solidFill>
            <a:headEnd type="oval"/>
            <a:tailEnd type="triangle"/>
          </a:ln>
        </p:spPr>
        <p:txBody>
          <a:bodyPr lIns="45718" tIns="45718" rIns="45718" bIns="45718"/>
          <a:lstStyle/>
          <a:p>
            <a:pPr/>
          </a:p>
        </p:txBody>
      </p:sp>
      <p:sp>
        <p:nvSpPr>
          <p:cNvPr id="478" name="Connection Line"/>
          <p:cNvSpPr/>
          <p:nvPr/>
        </p:nvSpPr>
        <p:spPr>
          <a:xfrm>
            <a:off x="2137091" y="404738"/>
            <a:ext cx="6664238" cy="6972517"/>
          </a:xfrm>
          <a:custGeom>
            <a:avLst/>
            <a:gdLst/>
            <a:ahLst/>
            <a:cxnLst>
              <a:cxn ang="0">
                <a:pos x="wd2" y="hd2"/>
              </a:cxn>
              <a:cxn ang="5400000">
                <a:pos x="wd2" y="hd2"/>
              </a:cxn>
              <a:cxn ang="10800000">
                <a:pos x="wd2" y="hd2"/>
              </a:cxn>
              <a:cxn ang="16200000">
                <a:pos x="wd2" y="hd2"/>
              </a:cxn>
            </a:cxnLst>
            <a:rect l="0" t="0" r="r" b="b"/>
            <a:pathLst>
              <a:path w="17913" h="18330" fill="norm" stroke="1" extrusionOk="0">
                <a:moveTo>
                  <a:pt x="2607" y="18330"/>
                </a:moveTo>
                <a:cubicBezTo>
                  <a:pt x="-3687" y="2221"/>
                  <a:pt x="1415" y="-3270"/>
                  <a:pt x="17913" y="1856"/>
                </a:cubicBezTo>
              </a:path>
            </a:pathLst>
          </a:custGeom>
          <a:ln w="25400">
            <a:solidFill>
              <a:schemeClr val="accent5">
                <a:satOff val="-41871"/>
                <a:lumOff val="-13058"/>
              </a:schemeClr>
            </a:solidFill>
            <a:headEnd type="oval"/>
            <a:tailEnd type="triangle"/>
          </a:ln>
        </p:spPr>
        <p:txBody>
          <a:bodyPr/>
          <a:lstStyle/>
          <a:p>
            <a:pPr/>
          </a:p>
        </p:txBody>
      </p:sp>
      <p:grpSp>
        <p:nvGrpSpPr>
          <p:cNvPr id="477" name="Group"/>
          <p:cNvGrpSpPr/>
          <p:nvPr/>
        </p:nvGrpSpPr>
        <p:grpSpPr>
          <a:xfrm>
            <a:off x="4090599" y="886344"/>
            <a:ext cx="572213" cy="3938499"/>
            <a:chOff x="0" y="0"/>
            <a:chExt cx="572212" cy="3938497"/>
          </a:xfrm>
        </p:grpSpPr>
        <p:pic>
          <p:nvPicPr>
            <p:cNvPr id="472" name="Image" descr="Image"/>
            <p:cNvPicPr>
              <a:picLocks noChangeAspect="1"/>
            </p:cNvPicPr>
            <p:nvPr/>
          </p:nvPicPr>
          <p:blipFill>
            <a:blip r:embed="rId4">
              <a:extLst/>
            </a:blip>
            <a:stretch>
              <a:fillRect/>
            </a:stretch>
          </p:blipFill>
          <p:spPr>
            <a:xfrm>
              <a:off x="0" y="860602"/>
              <a:ext cx="572213" cy="436396"/>
            </a:xfrm>
            <a:prstGeom prst="rect">
              <a:avLst/>
            </a:prstGeom>
            <a:ln w="12700" cap="flat">
              <a:noFill/>
              <a:miter lim="400000"/>
            </a:ln>
            <a:effectLst/>
          </p:spPr>
        </p:pic>
        <p:pic>
          <p:nvPicPr>
            <p:cNvPr id="473" name="Image" descr="Image"/>
            <p:cNvPicPr>
              <a:picLocks noChangeAspect="1"/>
            </p:cNvPicPr>
            <p:nvPr/>
          </p:nvPicPr>
          <p:blipFill>
            <a:blip r:embed="rId5">
              <a:extLst/>
            </a:blip>
            <a:srcRect l="0" t="0" r="0" b="0"/>
            <a:stretch>
              <a:fillRect/>
            </a:stretch>
          </p:blipFill>
          <p:spPr>
            <a:xfrm>
              <a:off x="67825" y="2096429"/>
              <a:ext cx="436396" cy="436396"/>
            </a:xfrm>
            <a:prstGeom prst="rect">
              <a:avLst/>
            </a:prstGeom>
            <a:ln w="12700" cap="flat">
              <a:noFill/>
              <a:miter lim="400000"/>
            </a:ln>
            <a:effectLst/>
          </p:spPr>
        </p:pic>
        <p:sp>
          <p:nvSpPr>
            <p:cNvPr id="474" name="Man Walking"/>
            <p:cNvSpPr/>
            <p:nvPr/>
          </p:nvSpPr>
          <p:spPr>
            <a:xfrm>
              <a:off x="134391" y="0"/>
              <a:ext cx="280058" cy="621793"/>
            </a:xfrm>
            <a:custGeom>
              <a:avLst/>
              <a:gdLst/>
              <a:ahLst/>
              <a:cxnLst>
                <a:cxn ang="0">
                  <a:pos x="wd2" y="hd2"/>
                </a:cxn>
                <a:cxn ang="5400000">
                  <a:pos x="wd2" y="hd2"/>
                </a:cxn>
                <a:cxn ang="10800000">
                  <a:pos x="wd2" y="hd2"/>
                </a:cxn>
                <a:cxn ang="16200000">
                  <a:pos x="wd2" y="hd2"/>
                </a:cxn>
              </a:cxnLst>
              <a:rect l="0" t="0" r="r" b="b"/>
              <a:pathLst>
                <a:path w="21090" h="21577" fill="norm" stroke="1" extrusionOk="0">
                  <a:moveTo>
                    <a:pt x="9311" y="0"/>
                  </a:moveTo>
                  <a:cubicBezTo>
                    <a:pt x="9114" y="1"/>
                    <a:pt x="8985" y="9"/>
                    <a:pt x="8973" y="10"/>
                  </a:cubicBezTo>
                  <a:cubicBezTo>
                    <a:pt x="7445" y="183"/>
                    <a:pt x="6460" y="741"/>
                    <a:pt x="6483" y="1401"/>
                  </a:cubicBezTo>
                  <a:cubicBezTo>
                    <a:pt x="6495" y="1769"/>
                    <a:pt x="6599" y="1889"/>
                    <a:pt x="6858" y="2154"/>
                  </a:cubicBezTo>
                  <a:cubicBezTo>
                    <a:pt x="7022" y="2322"/>
                    <a:pt x="7458" y="2603"/>
                    <a:pt x="7493" y="2652"/>
                  </a:cubicBezTo>
                  <a:cubicBezTo>
                    <a:pt x="7599" y="2798"/>
                    <a:pt x="7669" y="2821"/>
                    <a:pt x="7445" y="2983"/>
                  </a:cubicBezTo>
                  <a:cubicBezTo>
                    <a:pt x="7422" y="2999"/>
                    <a:pt x="7001" y="3037"/>
                    <a:pt x="7001" y="3048"/>
                  </a:cubicBezTo>
                  <a:lnTo>
                    <a:pt x="6766" y="3232"/>
                  </a:lnTo>
                  <a:cubicBezTo>
                    <a:pt x="4463" y="3887"/>
                    <a:pt x="4709" y="3850"/>
                    <a:pt x="4016" y="4797"/>
                  </a:cubicBezTo>
                  <a:cubicBezTo>
                    <a:pt x="3745" y="5171"/>
                    <a:pt x="2912" y="6761"/>
                    <a:pt x="2653" y="6821"/>
                  </a:cubicBezTo>
                  <a:cubicBezTo>
                    <a:pt x="2418" y="6870"/>
                    <a:pt x="2371" y="6957"/>
                    <a:pt x="2359" y="7033"/>
                  </a:cubicBezTo>
                  <a:cubicBezTo>
                    <a:pt x="2324" y="7303"/>
                    <a:pt x="2193" y="7440"/>
                    <a:pt x="2264" y="7640"/>
                  </a:cubicBezTo>
                  <a:cubicBezTo>
                    <a:pt x="2287" y="7721"/>
                    <a:pt x="2334" y="7759"/>
                    <a:pt x="2451" y="7780"/>
                  </a:cubicBezTo>
                  <a:cubicBezTo>
                    <a:pt x="2204" y="8885"/>
                    <a:pt x="2428" y="9838"/>
                    <a:pt x="2323" y="10407"/>
                  </a:cubicBezTo>
                  <a:cubicBezTo>
                    <a:pt x="2311" y="10472"/>
                    <a:pt x="2254" y="10537"/>
                    <a:pt x="2172" y="10591"/>
                  </a:cubicBezTo>
                  <a:cubicBezTo>
                    <a:pt x="1761" y="10840"/>
                    <a:pt x="1618" y="11051"/>
                    <a:pt x="1559" y="11484"/>
                  </a:cubicBezTo>
                  <a:cubicBezTo>
                    <a:pt x="1524" y="11734"/>
                    <a:pt x="1853" y="11734"/>
                    <a:pt x="1794" y="11864"/>
                  </a:cubicBezTo>
                  <a:cubicBezTo>
                    <a:pt x="1735" y="11993"/>
                    <a:pt x="1875" y="12063"/>
                    <a:pt x="1981" y="12144"/>
                  </a:cubicBezTo>
                  <a:cubicBezTo>
                    <a:pt x="2016" y="12177"/>
                    <a:pt x="2066" y="12188"/>
                    <a:pt x="2113" y="12193"/>
                  </a:cubicBezTo>
                  <a:cubicBezTo>
                    <a:pt x="2207" y="12204"/>
                    <a:pt x="2312" y="12225"/>
                    <a:pt x="2370" y="12258"/>
                  </a:cubicBezTo>
                  <a:cubicBezTo>
                    <a:pt x="2441" y="12296"/>
                    <a:pt x="2535" y="12333"/>
                    <a:pt x="2664" y="12344"/>
                  </a:cubicBezTo>
                  <a:cubicBezTo>
                    <a:pt x="2911" y="12371"/>
                    <a:pt x="3123" y="12019"/>
                    <a:pt x="3123" y="12019"/>
                  </a:cubicBezTo>
                  <a:cubicBezTo>
                    <a:pt x="3170" y="12165"/>
                    <a:pt x="3698" y="12215"/>
                    <a:pt x="3663" y="12090"/>
                  </a:cubicBezTo>
                  <a:cubicBezTo>
                    <a:pt x="3569" y="11830"/>
                    <a:pt x="3908" y="11684"/>
                    <a:pt x="4038" y="11224"/>
                  </a:cubicBezTo>
                  <a:cubicBezTo>
                    <a:pt x="4108" y="10980"/>
                    <a:pt x="3981" y="10764"/>
                    <a:pt x="3828" y="10596"/>
                  </a:cubicBezTo>
                  <a:cubicBezTo>
                    <a:pt x="3958" y="9990"/>
                    <a:pt x="4627" y="8326"/>
                    <a:pt x="4827" y="8012"/>
                  </a:cubicBezTo>
                  <a:cubicBezTo>
                    <a:pt x="4992" y="8001"/>
                    <a:pt x="4969" y="7915"/>
                    <a:pt x="5051" y="7764"/>
                  </a:cubicBezTo>
                  <a:cubicBezTo>
                    <a:pt x="5086" y="7693"/>
                    <a:pt x="5238" y="8680"/>
                    <a:pt x="5308" y="9671"/>
                  </a:cubicBezTo>
                  <a:cubicBezTo>
                    <a:pt x="5344" y="10147"/>
                    <a:pt x="4428" y="10775"/>
                    <a:pt x="5521" y="11652"/>
                  </a:cubicBezTo>
                  <a:cubicBezTo>
                    <a:pt x="5651" y="11755"/>
                    <a:pt x="5695" y="11868"/>
                    <a:pt x="5672" y="11982"/>
                  </a:cubicBezTo>
                  <a:cubicBezTo>
                    <a:pt x="5284" y="13693"/>
                    <a:pt x="5131" y="15063"/>
                    <a:pt x="4967" y="15551"/>
                  </a:cubicBezTo>
                  <a:cubicBezTo>
                    <a:pt x="4920" y="15686"/>
                    <a:pt x="4743" y="16071"/>
                    <a:pt x="4614" y="16195"/>
                  </a:cubicBezTo>
                  <a:cubicBezTo>
                    <a:pt x="4285" y="16417"/>
                    <a:pt x="3876" y="16752"/>
                    <a:pt x="3876" y="16757"/>
                  </a:cubicBezTo>
                  <a:cubicBezTo>
                    <a:pt x="2971" y="17504"/>
                    <a:pt x="2266" y="18382"/>
                    <a:pt x="1761" y="18972"/>
                  </a:cubicBezTo>
                  <a:lnTo>
                    <a:pt x="1148" y="19573"/>
                  </a:lnTo>
                  <a:cubicBezTo>
                    <a:pt x="1136" y="19584"/>
                    <a:pt x="1137" y="19596"/>
                    <a:pt x="1126" y="19607"/>
                  </a:cubicBezTo>
                  <a:cubicBezTo>
                    <a:pt x="1067" y="19655"/>
                    <a:pt x="1090" y="19692"/>
                    <a:pt x="1019" y="19789"/>
                  </a:cubicBezTo>
                  <a:cubicBezTo>
                    <a:pt x="949" y="19887"/>
                    <a:pt x="-369" y="20554"/>
                    <a:pt x="101" y="20744"/>
                  </a:cubicBezTo>
                  <a:cubicBezTo>
                    <a:pt x="1076" y="21134"/>
                    <a:pt x="1137" y="20993"/>
                    <a:pt x="1948" y="21285"/>
                  </a:cubicBezTo>
                  <a:cubicBezTo>
                    <a:pt x="2618" y="21529"/>
                    <a:pt x="3157" y="21523"/>
                    <a:pt x="3733" y="21544"/>
                  </a:cubicBezTo>
                  <a:lnTo>
                    <a:pt x="6201" y="21539"/>
                  </a:lnTo>
                  <a:cubicBezTo>
                    <a:pt x="6424" y="21539"/>
                    <a:pt x="6495" y="21458"/>
                    <a:pt x="6483" y="21355"/>
                  </a:cubicBezTo>
                  <a:cubicBezTo>
                    <a:pt x="6483" y="21257"/>
                    <a:pt x="6273" y="21138"/>
                    <a:pt x="6109" y="21106"/>
                  </a:cubicBezTo>
                  <a:cubicBezTo>
                    <a:pt x="5886" y="21068"/>
                    <a:pt x="5778" y="21068"/>
                    <a:pt x="5543" y="21057"/>
                  </a:cubicBezTo>
                  <a:cubicBezTo>
                    <a:pt x="5214" y="21046"/>
                    <a:pt x="4909" y="20970"/>
                    <a:pt x="4721" y="20845"/>
                  </a:cubicBezTo>
                  <a:cubicBezTo>
                    <a:pt x="4415" y="20656"/>
                    <a:pt x="3991" y="20375"/>
                    <a:pt x="3792" y="20240"/>
                  </a:cubicBezTo>
                  <a:cubicBezTo>
                    <a:pt x="4015" y="20245"/>
                    <a:pt x="4214" y="20239"/>
                    <a:pt x="4214" y="20223"/>
                  </a:cubicBezTo>
                  <a:cubicBezTo>
                    <a:pt x="4226" y="20174"/>
                    <a:pt x="4437" y="19968"/>
                    <a:pt x="5095" y="19329"/>
                  </a:cubicBezTo>
                  <a:cubicBezTo>
                    <a:pt x="5225" y="19199"/>
                    <a:pt x="5366" y="19076"/>
                    <a:pt x="5496" y="18962"/>
                  </a:cubicBezTo>
                  <a:cubicBezTo>
                    <a:pt x="6024" y="18556"/>
                    <a:pt x="6624" y="18084"/>
                    <a:pt x="6895" y="17835"/>
                  </a:cubicBezTo>
                  <a:cubicBezTo>
                    <a:pt x="7506" y="17288"/>
                    <a:pt x="8174" y="16817"/>
                    <a:pt x="8444" y="16346"/>
                  </a:cubicBezTo>
                  <a:cubicBezTo>
                    <a:pt x="8750" y="15810"/>
                    <a:pt x="9539" y="14532"/>
                    <a:pt x="9539" y="14532"/>
                  </a:cubicBezTo>
                  <a:cubicBezTo>
                    <a:pt x="9503" y="14581"/>
                    <a:pt x="10091" y="14960"/>
                    <a:pt x="10479" y="15317"/>
                  </a:cubicBezTo>
                  <a:cubicBezTo>
                    <a:pt x="10620" y="15442"/>
                    <a:pt x="10891" y="15945"/>
                    <a:pt x="10938" y="16080"/>
                  </a:cubicBezTo>
                  <a:cubicBezTo>
                    <a:pt x="11079" y="16432"/>
                    <a:pt x="11360" y="17137"/>
                    <a:pt x="11536" y="17375"/>
                  </a:cubicBezTo>
                  <a:cubicBezTo>
                    <a:pt x="11948" y="17949"/>
                    <a:pt x="12675" y="18865"/>
                    <a:pt x="13310" y="19531"/>
                  </a:cubicBezTo>
                  <a:lnTo>
                    <a:pt x="14052" y="20424"/>
                  </a:lnTo>
                  <a:cubicBezTo>
                    <a:pt x="14111" y="20489"/>
                    <a:pt x="14238" y="20532"/>
                    <a:pt x="14379" y="20532"/>
                  </a:cubicBezTo>
                  <a:cubicBezTo>
                    <a:pt x="14379" y="20868"/>
                    <a:pt x="14426" y="21598"/>
                    <a:pt x="14896" y="21576"/>
                  </a:cubicBezTo>
                  <a:cubicBezTo>
                    <a:pt x="16694" y="21495"/>
                    <a:pt x="15061" y="21469"/>
                    <a:pt x="17305" y="21485"/>
                  </a:cubicBezTo>
                  <a:cubicBezTo>
                    <a:pt x="18528" y="21490"/>
                    <a:pt x="19810" y="21236"/>
                    <a:pt x="20574" y="20911"/>
                  </a:cubicBezTo>
                  <a:cubicBezTo>
                    <a:pt x="20785" y="20819"/>
                    <a:pt x="20914" y="20764"/>
                    <a:pt x="21055" y="20678"/>
                  </a:cubicBezTo>
                  <a:cubicBezTo>
                    <a:pt x="21231" y="20548"/>
                    <a:pt x="20726" y="20369"/>
                    <a:pt x="20104" y="20439"/>
                  </a:cubicBezTo>
                  <a:cubicBezTo>
                    <a:pt x="19058" y="20558"/>
                    <a:pt x="18398" y="20472"/>
                    <a:pt x="18080" y="20407"/>
                  </a:cubicBezTo>
                  <a:cubicBezTo>
                    <a:pt x="17963" y="20380"/>
                    <a:pt x="17858" y="20342"/>
                    <a:pt x="17775" y="20299"/>
                  </a:cubicBezTo>
                  <a:cubicBezTo>
                    <a:pt x="17611" y="20207"/>
                    <a:pt x="17376" y="20110"/>
                    <a:pt x="17247" y="20050"/>
                  </a:cubicBezTo>
                  <a:cubicBezTo>
                    <a:pt x="17399" y="20023"/>
                    <a:pt x="17516" y="19996"/>
                    <a:pt x="17493" y="19974"/>
                  </a:cubicBezTo>
                  <a:cubicBezTo>
                    <a:pt x="17446" y="19931"/>
                    <a:pt x="17083" y="19477"/>
                    <a:pt x="16589" y="18822"/>
                  </a:cubicBezTo>
                  <a:cubicBezTo>
                    <a:pt x="16354" y="18480"/>
                    <a:pt x="16131" y="18155"/>
                    <a:pt x="16002" y="17960"/>
                  </a:cubicBezTo>
                  <a:cubicBezTo>
                    <a:pt x="15120" y="16634"/>
                    <a:pt x="14861" y="15788"/>
                    <a:pt x="14720" y="15133"/>
                  </a:cubicBezTo>
                  <a:cubicBezTo>
                    <a:pt x="14603" y="14575"/>
                    <a:pt x="14133" y="14358"/>
                    <a:pt x="13721" y="13617"/>
                  </a:cubicBezTo>
                  <a:lnTo>
                    <a:pt x="12076" y="11224"/>
                  </a:lnTo>
                  <a:cubicBezTo>
                    <a:pt x="11970" y="11013"/>
                    <a:pt x="12194" y="10904"/>
                    <a:pt x="12194" y="10693"/>
                  </a:cubicBezTo>
                  <a:cubicBezTo>
                    <a:pt x="12182" y="10211"/>
                    <a:pt x="12077" y="9323"/>
                    <a:pt x="12300" y="8852"/>
                  </a:cubicBezTo>
                  <a:cubicBezTo>
                    <a:pt x="13464" y="9268"/>
                    <a:pt x="15720" y="9556"/>
                    <a:pt x="15825" y="9632"/>
                  </a:cubicBezTo>
                  <a:cubicBezTo>
                    <a:pt x="16119" y="9827"/>
                    <a:pt x="16543" y="9973"/>
                    <a:pt x="17048" y="10055"/>
                  </a:cubicBezTo>
                  <a:cubicBezTo>
                    <a:pt x="17272" y="10087"/>
                    <a:pt x="17377" y="10158"/>
                    <a:pt x="17471" y="10212"/>
                  </a:cubicBezTo>
                  <a:lnTo>
                    <a:pt x="17647" y="10298"/>
                  </a:lnTo>
                  <a:cubicBezTo>
                    <a:pt x="17776" y="10331"/>
                    <a:pt x="18023" y="10346"/>
                    <a:pt x="18411" y="10205"/>
                  </a:cubicBezTo>
                  <a:lnTo>
                    <a:pt x="18716" y="10082"/>
                  </a:lnTo>
                  <a:cubicBezTo>
                    <a:pt x="18810" y="10038"/>
                    <a:pt x="18929" y="9935"/>
                    <a:pt x="18859" y="9875"/>
                  </a:cubicBezTo>
                  <a:lnTo>
                    <a:pt x="18940" y="9757"/>
                  </a:lnTo>
                  <a:cubicBezTo>
                    <a:pt x="19022" y="9703"/>
                    <a:pt x="19012" y="9626"/>
                    <a:pt x="18918" y="9577"/>
                  </a:cubicBezTo>
                  <a:cubicBezTo>
                    <a:pt x="18682" y="9448"/>
                    <a:pt x="18398" y="9340"/>
                    <a:pt x="18139" y="9242"/>
                  </a:cubicBezTo>
                  <a:cubicBezTo>
                    <a:pt x="18021" y="9199"/>
                    <a:pt x="17858" y="9171"/>
                    <a:pt x="17706" y="9176"/>
                  </a:cubicBezTo>
                  <a:lnTo>
                    <a:pt x="17401" y="9139"/>
                  </a:lnTo>
                  <a:cubicBezTo>
                    <a:pt x="17307" y="9128"/>
                    <a:pt x="17202" y="9123"/>
                    <a:pt x="17096" y="9117"/>
                  </a:cubicBezTo>
                  <a:cubicBezTo>
                    <a:pt x="16802" y="9112"/>
                    <a:pt x="16014" y="9031"/>
                    <a:pt x="14992" y="8381"/>
                  </a:cubicBezTo>
                  <a:cubicBezTo>
                    <a:pt x="14522" y="8083"/>
                    <a:pt x="13840" y="7818"/>
                    <a:pt x="13299" y="7596"/>
                  </a:cubicBezTo>
                  <a:cubicBezTo>
                    <a:pt x="13323" y="7536"/>
                    <a:pt x="13336" y="7439"/>
                    <a:pt x="13218" y="7352"/>
                  </a:cubicBezTo>
                  <a:cubicBezTo>
                    <a:pt x="13077" y="7244"/>
                    <a:pt x="12816" y="7211"/>
                    <a:pt x="12557" y="7060"/>
                  </a:cubicBezTo>
                  <a:cubicBezTo>
                    <a:pt x="12263" y="6253"/>
                    <a:pt x="12454" y="6193"/>
                    <a:pt x="12348" y="5711"/>
                  </a:cubicBezTo>
                  <a:cubicBezTo>
                    <a:pt x="12148" y="4774"/>
                    <a:pt x="11476" y="4428"/>
                    <a:pt x="11030" y="4059"/>
                  </a:cubicBezTo>
                  <a:cubicBezTo>
                    <a:pt x="11030" y="4059"/>
                    <a:pt x="11149" y="3973"/>
                    <a:pt x="11055" y="3924"/>
                  </a:cubicBezTo>
                  <a:cubicBezTo>
                    <a:pt x="10985" y="3892"/>
                    <a:pt x="10314" y="3648"/>
                    <a:pt x="10302" y="3648"/>
                  </a:cubicBezTo>
                  <a:cubicBezTo>
                    <a:pt x="10091" y="3589"/>
                    <a:pt x="10479" y="3437"/>
                    <a:pt x="10596" y="3318"/>
                  </a:cubicBezTo>
                  <a:cubicBezTo>
                    <a:pt x="10737" y="3183"/>
                    <a:pt x="10865" y="3150"/>
                    <a:pt x="11500" y="3166"/>
                  </a:cubicBezTo>
                  <a:cubicBezTo>
                    <a:pt x="11887" y="3171"/>
                    <a:pt x="12064" y="3096"/>
                    <a:pt x="12028" y="2939"/>
                  </a:cubicBezTo>
                  <a:cubicBezTo>
                    <a:pt x="11993" y="2733"/>
                    <a:pt x="12360" y="2765"/>
                    <a:pt x="12219" y="2597"/>
                  </a:cubicBezTo>
                  <a:cubicBezTo>
                    <a:pt x="12208" y="2581"/>
                    <a:pt x="12299" y="2534"/>
                    <a:pt x="12311" y="2523"/>
                  </a:cubicBezTo>
                  <a:cubicBezTo>
                    <a:pt x="12417" y="2458"/>
                    <a:pt x="12228" y="2382"/>
                    <a:pt x="12322" y="2262"/>
                  </a:cubicBezTo>
                  <a:cubicBezTo>
                    <a:pt x="12381" y="2192"/>
                    <a:pt x="12676" y="2187"/>
                    <a:pt x="12653" y="2041"/>
                  </a:cubicBezTo>
                  <a:cubicBezTo>
                    <a:pt x="12617" y="1851"/>
                    <a:pt x="11899" y="1787"/>
                    <a:pt x="12087" y="1548"/>
                  </a:cubicBezTo>
                  <a:cubicBezTo>
                    <a:pt x="12334" y="1245"/>
                    <a:pt x="11984" y="909"/>
                    <a:pt x="11984" y="909"/>
                  </a:cubicBezTo>
                  <a:cubicBezTo>
                    <a:pt x="12231" y="817"/>
                    <a:pt x="12193" y="763"/>
                    <a:pt x="11793" y="498"/>
                  </a:cubicBezTo>
                  <a:cubicBezTo>
                    <a:pt x="11124" y="55"/>
                    <a:pt x="9901" y="-2"/>
                    <a:pt x="9311" y="0"/>
                  </a:cubicBezTo>
                  <a:close/>
                </a:path>
              </a:pathLst>
            </a:custGeom>
            <a:solidFill>
              <a:srgbClr val="0000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475" name="Cell"/>
            <p:cNvSpPr/>
            <p:nvPr/>
          </p:nvSpPr>
          <p:spPr>
            <a:xfrm>
              <a:off x="91197" y="2820372"/>
              <a:ext cx="436564" cy="375874"/>
            </a:xfrm>
            <a:custGeom>
              <a:avLst/>
              <a:gdLst/>
              <a:ahLst/>
              <a:cxnLst>
                <a:cxn ang="0">
                  <a:pos x="wd2" y="hd2"/>
                </a:cxn>
                <a:cxn ang="5400000">
                  <a:pos x="wd2" y="hd2"/>
                </a:cxn>
                <a:cxn ang="10800000">
                  <a:pos x="wd2" y="hd2"/>
                </a:cxn>
                <a:cxn ang="16200000">
                  <a:pos x="wd2" y="hd2"/>
                </a:cxn>
              </a:cxnLst>
              <a:rect l="0" t="0" r="r" b="b"/>
              <a:pathLst>
                <a:path w="18077" h="20447" fill="norm" stroke="1" extrusionOk="0">
                  <a:moveTo>
                    <a:pt x="7396" y="0"/>
                  </a:moveTo>
                  <a:cubicBezTo>
                    <a:pt x="5052" y="7"/>
                    <a:pt x="2793" y="897"/>
                    <a:pt x="1195" y="3057"/>
                  </a:cubicBezTo>
                  <a:cubicBezTo>
                    <a:pt x="-1982" y="7347"/>
                    <a:pt x="1566" y="18987"/>
                    <a:pt x="7244" y="20320"/>
                  </a:cubicBezTo>
                  <a:cubicBezTo>
                    <a:pt x="12639" y="21587"/>
                    <a:pt x="19618" y="13103"/>
                    <a:pt x="17775" y="6928"/>
                  </a:cubicBezTo>
                  <a:cubicBezTo>
                    <a:pt x="16660" y="3192"/>
                    <a:pt x="11872" y="-13"/>
                    <a:pt x="7396" y="0"/>
                  </a:cubicBezTo>
                  <a:close/>
                  <a:moveTo>
                    <a:pt x="8634" y="1316"/>
                  </a:moveTo>
                  <a:cubicBezTo>
                    <a:pt x="8778" y="1316"/>
                    <a:pt x="8911" y="1449"/>
                    <a:pt x="8933" y="1635"/>
                  </a:cubicBezTo>
                  <a:cubicBezTo>
                    <a:pt x="8962" y="1874"/>
                    <a:pt x="8824" y="2079"/>
                    <a:pt x="8648" y="2079"/>
                  </a:cubicBezTo>
                  <a:cubicBezTo>
                    <a:pt x="7107" y="2079"/>
                    <a:pt x="5651" y="2882"/>
                    <a:pt x="4565" y="4237"/>
                  </a:cubicBezTo>
                  <a:cubicBezTo>
                    <a:pt x="4431" y="4405"/>
                    <a:pt x="4433" y="4687"/>
                    <a:pt x="4569" y="4852"/>
                  </a:cubicBezTo>
                  <a:cubicBezTo>
                    <a:pt x="4571" y="4854"/>
                    <a:pt x="4572" y="4855"/>
                    <a:pt x="4574" y="4857"/>
                  </a:cubicBezTo>
                  <a:cubicBezTo>
                    <a:pt x="4697" y="5006"/>
                    <a:pt x="4888" y="5006"/>
                    <a:pt x="5009" y="4853"/>
                  </a:cubicBezTo>
                  <a:cubicBezTo>
                    <a:pt x="5897" y="3739"/>
                    <a:pt x="7070" y="3040"/>
                    <a:pt x="8348" y="2946"/>
                  </a:cubicBezTo>
                  <a:cubicBezTo>
                    <a:pt x="8525" y="2930"/>
                    <a:pt x="8673" y="3131"/>
                    <a:pt x="8652" y="3372"/>
                  </a:cubicBezTo>
                  <a:cubicBezTo>
                    <a:pt x="8636" y="3562"/>
                    <a:pt x="8506" y="3697"/>
                    <a:pt x="8361" y="3708"/>
                  </a:cubicBezTo>
                  <a:cubicBezTo>
                    <a:pt x="7711" y="3760"/>
                    <a:pt x="7093" y="3989"/>
                    <a:pt x="6534" y="4360"/>
                  </a:cubicBezTo>
                  <a:cubicBezTo>
                    <a:pt x="6357" y="4478"/>
                    <a:pt x="6306" y="4780"/>
                    <a:pt x="6423" y="4991"/>
                  </a:cubicBezTo>
                  <a:cubicBezTo>
                    <a:pt x="6517" y="5161"/>
                    <a:pt x="6691" y="5212"/>
                    <a:pt x="6834" y="5117"/>
                  </a:cubicBezTo>
                  <a:cubicBezTo>
                    <a:pt x="6956" y="5036"/>
                    <a:pt x="7081" y="4964"/>
                    <a:pt x="7210" y="4900"/>
                  </a:cubicBezTo>
                  <a:cubicBezTo>
                    <a:pt x="7375" y="4817"/>
                    <a:pt x="7563" y="4945"/>
                    <a:pt x="7598" y="5184"/>
                  </a:cubicBezTo>
                  <a:cubicBezTo>
                    <a:pt x="7626" y="5372"/>
                    <a:pt x="7532" y="5553"/>
                    <a:pt x="7396" y="5622"/>
                  </a:cubicBezTo>
                  <a:cubicBezTo>
                    <a:pt x="6690" y="5982"/>
                    <a:pt x="6084" y="6648"/>
                    <a:pt x="5688" y="7502"/>
                  </a:cubicBezTo>
                  <a:cubicBezTo>
                    <a:pt x="5634" y="7620"/>
                    <a:pt x="5538" y="7685"/>
                    <a:pt x="5440" y="7685"/>
                  </a:cubicBezTo>
                  <a:cubicBezTo>
                    <a:pt x="5377" y="7685"/>
                    <a:pt x="5313" y="7659"/>
                    <a:pt x="5259" y="7602"/>
                  </a:cubicBezTo>
                  <a:cubicBezTo>
                    <a:pt x="5143" y="7482"/>
                    <a:pt x="5122" y="7257"/>
                    <a:pt x="5199" y="7092"/>
                  </a:cubicBezTo>
                  <a:cubicBezTo>
                    <a:pt x="5392" y="6679"/>
                    <a:pt x="5629" y="6305"/>
                    <a:pt x="5897" y="5978"/>
                  </a:cubicBezTo>
                  <a:cubicBezTo>
                    <a:pt x="6018" y="5831"/>
                    <a:pt x="6037" y="5587"/>
                    <a:pt x="5940" y="5412"/>
                  </a:cubicBezTo>
                  <a:lnTo>
                    <a:pt x="5938" y="5412"/>
                  </a:lnTo>
                  <a:cubicBezTo>
                    <a:pt x="5824" y="5206"/>
                    <a:pt x="5596" y="5174"/>
                    <a:pt x="5454" y="5347"/>
                  </a:cubicBezTo>
                  <a:cubicBezTo>
                    <a:pt x="5318" y="5512"/>
                    <a:pt x="5191" y="5686"/>
                    <a:pt x="5071" y="5872"/>
                  </a:cubicBezTo>
                  <a:cubicBezTo>
                    <a:pt x="5067" y="5879"/>
                    <a:pt x="5064" y="5886"/>
                    <a:pt x="5060" y="5893"/>
                  </a:cubicBezTo>
                  <a:cubicBezTo>
                    <a:pt x="5057" y="5897"/>
                    <a:pt x="5054" y="5901"/>
                    <a:pt x="5051" y="5906"/>
                  </a:cubicBezTo>
                  <a:cubicBezTo>
                    <a:pt x="4703" y="6452"/>
                    <a:pt x="4422" y="7080"/>
                    <a:pt x="4230" y="7776"/>
                  </a:cubicBezTo>
                  <a:cubicBezTo>
                    <a:pt x="4188" y="7932"/>
                    <a:pt x="4077" y="8029"/>
                    <a:pt x="3958" y="8029"/>
                  </a:cubicBezTo>
                  <a:cubicBezTo>
                    <a:pt x="3911" y="8029"/>
                    <a:pt x="3864" y="8013"/>
                    <a:pt x="3818" y="7981"/>
                  </a:cubicBezTo>
                  <a:cubicBezTo>
                    <a:pt x="3692" y="7891"/>
                    <a:pt x="3639" y="7683"/>
                    <a:pt x="3688" y="7505"/>
                  </a:cubicBezTo>
                  <a:cubicBezTo>
                    <a:pt x="3837" y="6967"/>
                    <a:pt x="4033" y="6462"/>
                    <a:pt x="4269" y="6000"/>
                  </a:cubicBezTo>
                  <a:cubicBezTo>
                    <a:pt x="4355" y="5831"/>
                    <a:pt x="4332" y="5606"/>
                    <a:pt x="4218" y="5468"/>
                  </a:cubicBezTo>
                  <a:cubicBezTo>
                    <a:pt x="4215" y="5465"/>
                    <a:pt x="4214" y="5461"/>
                    <a:pt x="4212" y="5458"/>
                  </a:cubicBezTo>
                  <a:cubicBezTo>
                    <a:pt x="4068" y="5284"/>
                    <a:pt x="3838" y="5317"/>
                    <a:pt x="3729" y="5531"/>
                  </a:cubicBezTo>
                  <a:cubicBezTo>
                    <a:pt x="3560" y="5860"/>
                    <a:pt x="3409" y="6208"/>
                    <a:pt x="3278" y="6574"/>
                  </a:cubicBezTo>
                  <a:cubicBezTo>
                    <a:pt x="3229" y="6712"/>
                    <a:pt x="3123" y="6795"/>
                    <a:pt x="3014" y="6795"/>
                  </a:cubicBezTo>
                  <a:cubicBezTo>
                    <a:pt x="2964" y="6795"/>
                    <a:pt x="2914" y="6777"/>
                    <a:pt x="2867" y="6741"/>
                  </a:cubicBezTo>
                  <a:cubicBezTo>
                    <a:pt x="2735" y="6640"/>
                    <a:pt x="2695" y="6410"/>
                    <a:pt x="2760" y="6229"/>
                  </a:cubicBezTo>
                  <a:cubicBezTo>
                    <a:pt x="3002" y="5553"/>
                    <a:pt x="3311" y="4936"/>
                    <a:pt x="3668" y="4378"/>
                  </a:cubicBezTo>
                  <a:cubicBezTo>
                    <a:pt x="3679" y="4354"/>
                    <a:pt x="3692" y="4331"/>
                    <a:pt x="3708" y="4310"/>
                  </a:cubicBezTo>
                  <a:cubicBezTo>
                    <a:pt x="3712" y="4304"/>
                    <a:pt x="3717" y="4299"/>
                    <a:pt x="3722" y="4293"/>
                  </a:cubicBezTo>
                  <a:cubicBezTo>
                    <a:pt x="4939" y="2443"/>
                    <a:pt x="6728" y="1321"/>
                    <a:pt x="8634" y="1316"/>
                  </a:cubicBezTo>
                  <a:close/>
                  <a:moveTo>
                    <a:pt x="10655" y="3111"/>
                  </a:moveTo>
                  <a:cubicBezTo>
                    <a:pt x="10820" y="3110"/>
                    <a:pt x="11026" y="3172"/>
                    <a:pt x="11234" y="3295"/>
                  </a:cubicBezTo>
                  <a:cubicBezTo>
                    <a:pt x="11652" y="3539"/>
                    <a:pt x="11923" y="3938"/>
                    <a:pt x="11839" y="4185"/>
                  </a:cubicBezTo>
                  <a:cubicBezTo>
                    <a:pt x="11755" y="4433"/>
                    <a:pt x="11348" y="4434"/>
                    <a:pt x="10931" y="4189"/>
                  </a:cubicBezTo>
                  <a:cubicBezTo>
                    <a:pt x="10513" y="3944"/>
                    <a:pt x="10242" y="3545"/>
                    <a:pt x="10326" y="3298"/>
                  </a:cubicBezTo>
                  <a:cubicBezTo>
                    <a:pt x="10368" y="3175"/>
                    <a:pt x="10491" y="3112"/>
                    <a:pt x="10655" y="3111"/>
                  </a:cubicBezTo>
                  <a:close/>
                  <a:moveTo>
                    <a:pt x="15410" y="5650"/>
                  </a:moveTo>
                  <a:cubicBezTo>
                    <a:pt x="15596" y="5670"/>
                    <a:pt x="15829" y="6027"/>
                    <a:pt x="15964" y="6522"/>
                  </a:cubicBezTo>
                  <a:cubicBezTo>
                    <a:pt x="16118" y="7088"/>
                    <a:pt x="16085" y="7620"/>
                    <a:pt x="15891" y="7711"/>
                  </a:cubicBezTo>
                  <a:cubicBezTo>
                    <a:pt x="15697" y="7803"/>
                    <a:pt x="15415" y="7416"/>
                    <a:pt x="15261" y="6850"/>
                  </a:cubicBezTo>
                  <a:cubicBezTo>
                    <a:pt x="15107" y="6284"/>
                    <a:pt x="15139" y="5752"/>
                    <a:pt x="15333" y="5661"/>
                  </a:cubicBezTo>
                  <a:cubicBezTo>
                    <a:pt x="15357" y="5649"/>
                    <a:pt x="15384" y="5647"/>
                    <a:pt x="15410" y="5650"/>
                  </a:cubicBezTo>
                  <a:close/>
                  <a:moveTo>
                    <a:pt x="11290" y="5956"/>
                  </a:moveTo>
                  <a:cubicBezTo>
                    <a:pt x="11358" y="5965"/>
                    <a:pt x="11425" y="6005"/>
                    <a:pt x="11476" y="6071"/>
                  </a:cubicBezTo>
                  <a:cubicBezTo>
                    <a:pt x="12259" y="7078"/>
                    <a:pt x="12690" y="8423"/>
                    <a:pt x="12690" y="9862"/>
                  </a:cubicBezTo>
                  <a:cubicBezTo>
                    <a:pt x="12690" y="10225"/>
                    <a:pt x="12662" y="10581"/>
                    <a:pt x="12608" y="10928"/>
                  </a:cubicBezTo>
                  <a:cubicBezTo>
                    <a:pt x="12580" y="11103"/>
                    <a:pt x="12661" y="11276"/>
                    <a:pt x="12791" y="11330"/>
                  </a:cubicBezTo>
                  <a:lnTo>
                    <a:pt x="12894" y="11373"/>
                  </a:lnTo>
                  <a:cubicBezTo>
                    <a:pt x="13047" y="11436"/>
                    <a:pt x="13209" y="11314"/>
                    <a:pt x="13242" y="11108"/>
                  </a:cubicBezTo>
                  <a:cubicBezTo>
                    <a:pt x="13306" y="10702"/>
                    <a:pt x="13341" y="10285"/>
                    <a:pt x="13341" y="9862"/>
                  </a:cubicBezTo>
                  <a:cubicBezTo>
                    <a:pt x="13341" y="9103"/>
                    <a:pt x="13236" y="8361"/>
                    <a:pt x="13030" y="7658"/>
                  </a:cubicBezTo>
                  <a:cubicBezTo>
                    <a:pt x="12938" y="7344"/>
                    <a:pt x="12827" y="7039"/>
                    <a:pt x="12697" y="6748"/>
                  </a:cubicBezTo>
                  <a:cubicBezTo>
                    <a:pt x="12607" y="6549"/>
                    <a:pt x="12671" y="6287"/>
                    <a:pt x="12842" y="6199"/>
                  </a:cubicBezTo>
                  <a:cubicBezTo>
                    <a:pt x="12976" y="6130"/>
                    <a:pt x="13130" y="6212"/>
                    <a:pt x="13202" y="6375"/>
                  </a:cubicBezTo>
                  <a:cubicBezTo>
                    <a:pt x="13346" y="6698"/>
                    <a:pt x="13471" y="7037"/>
                    <a:pt x="13572" y="7385"/>
                  </a:cubicBezTo>
                  <a:cubicBezTo>
                    <a:pt x="13804" y="8176"/>
                    <a:pt x="13921" y="9009"/>
                    <a:pt x="13921" y="9862"/>
                  </a:cubicBezTo>
                  <a:cubicBezTo>
                    <a:pt x="13921" y="9863"/>
                    <a:pt x="13921" y="9865"/>
                    <a:pt x="13921" y="9866"/>
                  </a:cubicBezTo>
                  <a:cubicBezTo>
                    <a:pt x="13921" y="10043"/>
                    <a:pt x="14013" y="10197"/>
                    <a:pt x="14146" y="10226"/>
                  </a:cubicBezTo>
                  <a:lnTo>
                    <a:pt x="14258" y="10250"/>
                  </a:lnTo>
                  <a:cubicBezTo>
                    <a:pt x="14420" y="10286"/>
                    <a:pt x="14571" y="10122"/>
                    <a:pt x="14573" y="9905"/>
                  </a:cubicBezTo>
                  <a:cubicBezTo>
                    <a:pt x="14573" y="9891"/>
                    <a:pt x="14573" y="9877"/>
                    <a:pt x="14573" y="9862"/>
                  </a:cubicBezTo>
                  <a:cubicBezTo>
                    <a:pt x="14573" y="9631"/>
                    <a:pt x="14729" y="9448"/>
                    <a:pt x="14910" y="9486"/>
                  </a:cubicBezTo>
                  <a:cubicBezTo>
                    <a:pt x="15052" y="9515"/>
                    <a:pt x="15154" y="9690"/>
                    <a:pt x="15153" y="9879"/>
                  </a:cubicBezTo>
                  <a:cubicBezTo>
                    <a:pt x="15153" y="10186"/>
                    <a:pt x="15138" y="10493"/>
                    <a:pt x="15112" y="10796"/>
                  </a:cubicBezTo>
                  <a:cubicBezTo>
                    <a:pt x="15112" y="10805"/>
                    <a:pt x="15113" y="10814"/>
                    <a:pt x="15112" y="10824"/>
                  </a:cubicBezTo>
                  <a:cubicBezTo>
                    <a:pt x="15112" y="10829"/>
                    <a:pt x="15109" y="10834"/>
                    <a:pt x="15108" y="10839"/>
                  </a:cubicBezTo>
                  <a:cubicBezTo>
                    <a:pt x="14928" y="12876"/>
                    <a:pt x="14191" y="14784"/>
                    <a:pt x="13023" y="16182"/>
                  </a:cubicBezTo>
                  <a:cubicBezTo>
                    <a:pt x="12967" y="16248"/>
                    <a:pt x="12898" y="16280"/>
                    <a:pt x="12828" y="16280"/>
                  </a:cubicBezTo>
                  <a:cubicBezTo>
                    <a:pt x="12744" y="16280"/>
                    <a:pt x="12661" y="16234"/>
                    <a:pt x="12603" y="16141"/>
                  </a:cubicBezTo>
                  <a:cubicBezTo>
                    <a:pt x="12503" y="15979"/>
                    <a:pt x="12532" y="15740"/>
                    <a:pt x="12649" y="15599"/>
                  </a:cubicBezTo>
                  <a:cubicBezTo>
                    <a:pt x="13570" y="14488"/>
                    <a:pt x="14196" y="13028"/>
                    <a:pt x="14448" y="11445"/>
                  </a:cubicBezTo>
                  <a:cubicBezTo>
                    <a:pt x="14480" y="11246"/>
                    <a:pt x="14381" y="11050"/>
                    <a:pt x="14228" y="11017"/>
                  </a:cubicBezTo>
                  <a:lnTo>
                    <a:pt x="14119" y="10993"/>
                  </a:lnTo>
                  <a:cubicBezTo>
                    <a:pt x="13978" y="10962"/>
                    <a:pt x="13841" y="11079"/>
                    <a:pt x="13811" y="11264"/>
                  </a:cubicBezTo>
                  <a:cubicBezTo>
                    <a:pt x="13768" y="11535"/>
                    <a:pt x="13713" y="11803"/>
                    <a:pt x="13646" y="12065"/>
                  </a:cubicBezTo>
                  <a:cubicBezTo>
                    <a:pt x="13645" y="12072"/>
                    <a:pt x="13645" y="12078"/>
                    <a:pt x="13643" y="12084"/>
                  </a:cubicBezTo>
                  <a:cubicBezTo>
                    <a:pt x="13641" y="12091"/>
                    <a:pt x="13638" y="12096"/>
                    <a:pt x="13636" y="12102"/>
                  </a:cubicBezTo>
                  <a:cubicBezTo>
                    <a:pt x="13479" y="12704"/>
                    <a:pt x="13261" y="13278"/>
                    <a:pt x="12979" y="13810"/>
                  </a:cubicBezTo>
                  <a:cubicBezTo>
                    <a:pt x="12923" y="13916"/>
                    <a:pt x="12832" y="13973"/>
                    <a:pt x="12740" y="13973"/>
                  </a:cubicBezTo>
                  <a:cubicBezTo>
                    <a:pt x="12675" y="13973"/>
                    <a:pt x="12609" y="13945"/>
                    <a:pt x="12554" y="13884"/>
                  </a:cubicBezTo>
                  <a:cubicBezTo>
                    <a:pt x="12435" y="13753"/>
                    <a:pt x="12428" y="13517"/>
                    <a:pt x="12516" y="13350"/>
                  </a:cubicBezTo>
                  <a:cubicBezTo>
                    <a:pt x="12644" y="13105"/>
                    <a:pt x="12758" y="12851"/>
                    <a:pt x="12856" y="12589"/>
                  </a:cubicBezTo>
                  <a:cubicBezTo>
                    <a:pt x="12930" y="12393"/>
                    <a:pt x="12852" y="12155"/>
                    <a:pt x="12694" y="12089"/>
                  </a:cubicBezTo>
                  <a:lnTo>
                    <a:pt x="12591" y="12047"/>
                  </a:lnTo>
                  <a:cubicBezTo>
                    <a:pt x="12465" y="11995"/>
                    <a:pt x="12328" y="12068"/>
                    <a:pt x="12270" y="12223"/>
                  </a:cubicBezTo>
                  <a:cubicBezTo>
                    <a:pt x="12010" y="12912"/>
                    <a:pt x="11635" y="13526"/>
                    <a:pt x="11161" y="14021"/>
                  </a:cubicBezTo>
                  <a:cubicBezTo>
                    <a:pt x="11108" y="14077"/>
                    <a:pt x="11043" y="14105"/>
                    <a:pt x="10980" y="14105"/>
                  </a:cubicBezTo>
                  <a:cubicBezTo>
                    <a:pt x="10877" y="14105"/>
                    <a:pt x="10776" y="14033"/>
                    <a:pt x="10722" y="13897"/>
                  </a:cubicBezTo>
                  <a:cubicBezTo>
                    <a:pt x="10655" y="13731"/>
                    <a:pt x="10702" y="13528"/>
                    <a:pt x="10813" y="13411"/>
                  </a:cubicBezTo>
                  <a:cubicBezTo>
                    <a:pt x="11326" y="12870"/>
                    <a:pt x="11703" y="12164"/>
                    <a:pt x="11914" y="11375"/>
                  </a:cubicBezTo>
                  <a:cubicBezTo>
                    <a:pt x="11915" y="11372"/>
                    <a:pt x="11915" y="11370"/>
                    <a:pt x="11915" y="11367"/>
                  </a:cubicBezTo>
                  <a:cubicBezTo>
                    <a:pt x="11916" y="11364"/>
                    <a:pt x="11917" y="11360"/>
                    <a:pt x="11918" y="11356"/>
                  </a:cubicBezTo>
                  <a:cubicBezTo>
                    <a:pt x="12043" y="10883"/>
                    <a:pt x="12109" y="10379"/>
                    <a:pt x="12109" y="9862"/>
                  </a:cubicBezTo>
                  <a:cubicBezTo>
                    <a:pt x="12109" y="8625"/>
                    <a:pt x="11737" y="7469"/>
                    <a:pt x="11062" y="6605"/>
                  </a:cubicBezTo>
                  <a:cubicBezTo>
                    <a:pt x="10936" y="6444"/>
                    <a:pt x="10946" y="6171"/>
                    <a:pt x="11093" y="6026"/>
                  </a:cubicBezTo>
                  <a:cubicBezTo>
                    <a:pt x="11151" y="5970"/>
                    <a:pt x="11221" y="5947"/>
                    <a:pt x="11290" y="5956"/>
                  </a:cubicBezTo>
                  <a:close/>
                  <a:moveTo>
                    <a:pt x="8648" y="6652"/>
                  </a:moveTo>
                  <a:cubicBezTo>
                    <a:pt x="9998" y="6652"/>
                    <a:pt x="11092" y="8089"/>
                    <a:pt x="11092" y="9862"/>
                  </a:cubicBezTo>
                  <a:cubicBezTo>
                    <a:pt x="11092" y="11636"/>
                    <a:pt x="9998" y="13075"/>
                    <a:pt x="8648" y="13075"/>
                  </a:cubicBezTo>
                  <a:cubicBezTo>
                    <a:pt x="7298" y="13075"/>
                    <a:pt x="6202" y="11636"/>
                    <a:pt x="6202" y="9862"/>
                  </a:cubicBezTo>
                  <a:cubicBezTo>
                    <a:pt x="6202" y="8089"/>
                    <a:pt x="7298" y="6652"/>
                    <a:pt x="8648" y="6652"/>
                  </a:cubicBezTo>
                  <a:close/>
                  <a:moveTo>
                    <a:pt x="9217" y="8105"/>
                  </a:moveTo>
                  <a:cubicBezTo>
                    <a:pt x="8745" y="8105"/>
                    <a:pt x="8364" y="8608"/>
                    <a:pt x="8364" y="9228"/>
                  </a:cubicBezTo>
                  <a:cubicBezTo>
                    <a:pt x="8364" y="9847"/>
                    <a:pt x="8745" y="10349"/>
                    <a:pt x="9217" y="10349"/>
                  </a:cubicBezTo>
                  <a:cubicBezTo>
                    <a:pt x="9689" y="10349"/>
                    <a:pt x="10072" y="9847"/>
                    <a:pt x="10072" y="9228"/>
                  </a:cubicBezTo>
                  <a:cubicBezTo>
                    <a:pt x="10072" y="8608"/>
                    <a:pt x="9689" y="8105"/>
                    <a:pt x="9217" y="8105"/>
                  </a:cubicBezTo>
                  <a:close/>
                  <a:moveTo>
                    <a:pt x="1858" y="8467"/>
                  </a:moveTo>
                  <a:cubicBezTo>
                    <a:pt x="2060" y="8410"/>
                    <a:pt x="2300" y="8839"/>
                    <a:pt x="2397" y="9426"/>
                  </a:cubicBezTo>
                  <a:cubicBezTo>
                    <a:pt x="2493" y="10014"/>
                    <a:pt x="2407" y="10537"/>
                    <a:pt x="2206" y="10594"/>
                  </a:cubicBezTo>
                  <a:cubicBezTo>
                    <a:pt x="2005" y="10651"/>
                    <a:pt x="1764" y="10222"/>
                    <a:pt x="1668" y="9634"/>
                  </a:cubicBezTo>
                  <a:cubicBezTo>
                    <a:pt x="1572" y="9047"/>
                    <a:pt x="1657" y="8524"/>
                    <a:pt x="1858" y="8467"/>
                  </a:cubicBezTo>
                  <a:close/>
                  <a:moveTo>
                    <a:pt x="4938" y="10016"/>
                  </a:moveTo>
                  <a:cubicBezTo>
                    <a:pt x="5084" y="10028"/>
                    <a:pt x="5192" y="10194"/>
                    <a:pt x="5208" y="10384"/>
                  </a:cubicBezTo>
                  <a:cubicBezTo>
                    <a:pt x="5385" y="12432"/>
                    <a:pt x="6588" y="14062"/>
                    <a:pt x="8141" y="14361"/>
                  </a:cubicBezTo>
                  <a:cubicBezTo>
                    <a:pt x="8279" y="14388"/>
                    <a:pt x="8395" y="14527"/>
                    <a:pt x="8405" y="14710"/>
                  </a:cubicBezTo>
                  <a:cubicBezTo>
                    <a:pt x="8418" y="14943"/>
                    <a:pt x="8280" y="15124"/>
                    <a:pt x="8117" y="15124"/>
                  </a:cubicBezTo>
                  <a:cubicBezTo>
                    <a:pt x="8103" y="15124"/>
                    <a:pt x="8090" y="15123"/>
                    <a:pt x="8076" y="15120"/>
                  </a:cubicBezTo>
                  <a:cubicBezTo>
                    <a:pt x="6965" y="14913"/>
                    <a:pt x="6009" y="14122"/>
                    <a:pt x="5383" y="12993"/>
                  </a:cubicBezTo>
                  <a:cubicBezTo>
                    <a:pt x="5294" y="12833"/>
                    <a:pt x="5132" y="12776"/>
                    <a:pt x="4993" y="12856"/>
                  </a:cubicBezTo>
                  <a:cubicBezTo>
                    <a:pt x="4806" y="12964"/>
                    <a:pt x="4738" y="13272"/>
                    <a:pt x="4859" y="13489"/>
                  </a:cubicBezTo>
                  <a:cubicBezTo>
                    <a:pt x="5722" y="15038"/>
                    <a:pt x="7110" y="16021"/>
                    <a:pt x="8628" y="16029"/>
                  </a:cubicBezTo>
                  <a:cubicBezTo>
                    <a:pt x="8773" y="16030"/>
                    <a:pt x="8909" y="16156"/>
                    <a:pt x="8933" y="16345"/>
                  </a:cubicBezTo>
                  <a:cubicBezTo>
                    <a:pt x="8964" y="16584"/>
                    <a:pt x="8825" y="16790"/>
                    <a:pt x="8648" y="16790"/>
                  </a:cubicBezTo>
                  <a:cubicBezTo>
                    <a:pt x="7929" y="16790"/>
                    <a:pt x="7237" y="16594"/>
                    <a:pt x="6602" y="16239"/>
                  </a:cubicBezTo>
                  <a:cubicBezTo>
                    <a:pt x="6438" y="16147"/>
                    <a:pt x="6247" y="16249"/>
                    <a:pt x="6178" y="16465"/>
                  </a:cubicBezTo>
                  <a:lnTo>
                    <a:pt x="6176" y="16478"/>
                  </a:lnTo>
                  <a:cubicBezTo>
                    <a:pt x="6106" y="16696"/>
                    <a:pt x="6185" y="16945"/>
                    <a:pt x="6351" y="17037"/>
                  </a:cubicBezTo>
                  <a:cubicBezTo>
                    <a:pt x="6675" y="17217"/>
                    <a:pt x="7012" y="17360"/>
                    <a:pt x="7361" y="17462"/>
                  </a:cubicBezTo>
                  <a:cubicBezTo>
                    <a:pt x="7508" y="17505"/>
                    <a:pt x="7623" y="17676"/>
                    <a:pt x="7610" y="17872"/>
                  </a:cubicBezTo>
                  <a:cubicBezTo>
                    <a:pt x="7595" y="18077"/>
                    <a:pt x="7465" y="18221"/>
                    <a:pt x="7320" y="18221"/>
                  </a:cubicBezTo>
                  <a:cubicBezTo>
                    <a:pt x="7299" y="18221"/>
                    <a:pt x="7279" y="18218"/>
                    <a:pt x="7258" y="18212"/>
                  </a:cubicBezTo>
                  <a:cubicBezTo>
                    <a:pt x="6665" y="18042"/>
                    <a:pt x="6102" y="17763"/>
                    <a:pt x="5577" y="17392"/>
                  </a:cubicBezTo>
                  <a:cubicBezTo>
                    <a:pt x="5575" y="17391"/>
                    <a:pt x="5573" y="17391"/>
                    <a:pt x="5571" y="17390"/>
                  </a:cubicBezTo>
                  <a:cubicBezTo>
                    <a:pt x="5552" y="17379"/>
                    <a:pt x="5534" y="17366"/>
                    <a:pt x="5517" y="17351"/>
                  </a:cubicBezTo>
                  <a:cubicBezTo>
                    <a:pt x="4892" y="16899"/>
                    <a:pt x="4323" y="16313"/>
                    <a:pt x="3832" y="15603"/>
                  </a:cubicBezTo>
                  <a:cubicBezTo>
                    <a:pt x="3713" y="15431"/>
                    <a:pt x="3736" y="15157"/>
                    <a:pt x="3891" y="15025"/>
                  </a:cubicBezTo>
                  <a:cubicBezTo>
                    <a:pt x="4013" y="14922"/>
                    <a:pt x="4176" y="14968"/>
                    <a:pt x="4274" y="15109"/>
                  </a:cubicBezTo>
                  <a:cubicBezTo>
                    <a:pt x="4559" y="15518"/>
                    <a:pt x="4873" y="15879"/>
                    <a:pt x="5209" y="16195"/>
                  </a:cubicBezTo>
                  <a:cubicBezTo>
                    <a:pt x="5378" y="16353"/>
                    <a:pt x="5615" y="16262"/>
                    <a:pt x="5695" y="16011"/>
                  </a:cubicBezTo>
                  <a:lnTo>
                    <a:pt x="5697" y="16005"/>
                  </a:lnTo>
                  <a:cubicBezTo>
                    <a:pt x="5754" y="15825"/>
                    <a:pt x="5712" y="15614"/>
                    <a:pt x="5591" y="15500"/>
                  </a:cubicBezTo>
                  <a:cubicBezTo>
                    <a:pt x="4925" y="14876"/>
                    <a:pt x="4372" y="14049"/>
                    <a:pt x="3983" y="13080"/>
                  </a:cubicBezTo>
                  <a:cubicBezTo>
                    <a:pt x="3976" y="13065"/>
                    <a:pt x="3966" y="13051"/>
                    <a:pt x="3961" y="13034"/>
                  </a:cubicBezTo>
                  <a:cubicBezTo>
                    <a:pt x="3958" y="13026"/>
                    <a:pt x="3957" y="13018"/>
                    <a:pt x="3955" y="13010"/>
                  </a:cubicBezTo>
                  <a:cubicBezTo>
                    <a:pt x="3797" y="12606"/>
                    <a:pt x="3664" y="12179"/>
                    <a:pt x="3568" y="11729"/>
                  </a:cubicBezTo>
                  <a:cubicBezTo>
                    <a:pt x="3520" y="11506"/>
                    <a:pt x="3635" y="11273"/>
                    <a:pt x="3819" y="11247"/>
                  </a:cubicBezTo>
                  <a:cubicBezTo>
                    <a:pt x="3964" y="11226"/>
                    <a:pt x="4093" y="11365"/>
                    <a:pt x="4133" y="11549"/>
                  </a:cubicBezTo>
                  <a:cubicBezTo>
                    <a:pt x="4164" y="11691"/>
                    <a:pt x="4199" y="11830"/>
                    <a:pt x="4237" y="11967"/>
                  </a:cubicBezTo>
                  <a:cubicBezTo>
                    <a:pt x="4302" y="12197"/>
                    <a:pt x="4503" y="12305"/>
                    <a:pt x="4674" y="12206"/>
                  </a:cubicBezTo>
                  <a:cubicBezTo>
                    <a:pt x="4831" y="12116"/>
                    <a:pt x="4906" y="11883"/>
                    <a:pt x="4848" y="11672"/>
                  </a:cubicBezTo>
                  <a:cubicBezTo>
                    <a:pt x="4739" y="11280"/>
                    <a:pt x="4664" y="10867"/>
                    <a:pt x="4629" y="10438"/>
                  </a:cubicBezTo>
                  <a:cubicBezTo>
                    <a:pt x="4610" y="10207"/>
                    <a:pt x="4753" y="10002"/>
                    <a:pt x="4938" y="10016"/>
                  </a:cubicBezTo>
                  <a:close/>
                  <a:moveTo>
                    <a:pt x="10904" y="17039"/>
                  </a:moveTo>
                  <a:cubicBezTo>
                    <a:pt x="11206" y="17007"/>
                    <a:pt x="11442" y="17101"/>
                    <a:pt x="11483" y="17297"/>
                  </a:cubicBezTo>
                  <a:cubicBezTo>
                    <a:pt x="11538" y="17558"/>
                    <a:pt x="11225" y="17900"/>
                    <a:pt x="10784" y="18060"/>
                  </a:cubicBezTo>
                  <a:cubicBezTo>
                    <a:pt x="10343" y="18220"/>
                    <a:pt x="9942" y="18139"/>
                    <a:pt x="9887" y="17878"/>
                  </a:cubicBezTo>
                  <a:cubicBezTo>
                    <a:pt x="9832" y="17617"/>
                    <a:pt x="10144" y="17275"/>
                    <a:pt x="10585" y="17115"/>
                  </a:cubicBezTo>
                  <a:cubicBezTo>
                    <a:pt x="10695" y="17075"/>
                    <a:pt x="10803" y="17050"/>
                    <a:pt x="10904" y="17039"/>
                  </a:cubicBezTo>
                  <a:close/>
                </a:path>
              </a:pathLst>
            </a:custGeom>
            <a:solidFill>
              <a:srgbClr val="0000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476" name="Molecule"/>
            <p:cNvSpPr/>
            <p:nvPr/>
          </p:nvSpPr>
          <p:spPr>
            <a:xfrm>
              <a:off x="134391" y="3613928"/>
              <a:ext cx="373546" cy="324570"/>
            </a:xfrm>
            <a:custGeom>
              <a:avLst/>
              <a:gdLst/>
              <a:ahLst/>
              <a:cxnLst>
                <a:cxn ang="0">
                  <a:pos x="wd2" y="hd2"/>
                </a:cxn>
                <a:cxn ang="5400000">
                  <a:pos x="wd2" y="hd2"/>
                </a:cxn>
                <a:cxn ang="10800000">
                  <a:pos x="wd2" y="hd2"/>
                </a:cxn>
                <a:cxn ang="16200000">
                  <a:pos x="wd2" y="hd2"/>
                </a:cxn>
              </a:cxnLst>
              <a:rect l="0" t="0" r="r" b="b"/>
              <a:pathLst>
                <a:path w="20825" h="21600" fill="norm" stroke="1" extrusionOk="0">
                  <a:moveTo>
                    <a:pt x="2726" y="0"/>
                  </a:moveTo>
                  <a:cubicBezTo>
                    <a:pt x="2262" y="0"/>
                    <a:pt x="1792" y="142"/>
                    <a:pt x="1361" y="440"/>
                  </a:cubicBezTo>
                  <a:cubicBezTo>
                    <a:pt x="57" y="1343"/>
                    <a:pt x="-387" y="3336"/>
                    <a:pt x="369" y="4892"/>
                  </a:cubicBezTo>
                  <a:cubicBezTo>
                    <a:pt x="875" y="5935"/>
                    <a:pt x="1791" y="6516"/>
                    <a:pt x="2733" y="6516"/>
                  </a:cubicBezTo>
                  <a:cubicBezTo>
                    <a:pt x="2959" y="6516"/>
                    <a:pt x="3186" y="6484"/>
                    <a:pt x="3410" y="6415"/>
                  </a:cubicBezTo>
                  <a:lnTo>
                    <a:pt x="4436" y="8528"/>
                  </a:lnTo>
                  <a:cubicBezTo>
                    <a:pt x="3958" y="9115"/>
                    <a:pt x="3662" y="9916"/>
                    <a:pt x="3662" y="10800"/>
                  </a:cubicBezTo>
                  <a:cubicBezTo>
                    <a:pt x="3662" y="11684"/>
                    <a:pt x="3958" y="12485"/>
                    <a:pt x="4436" y="13072"/>
                  </a:cubicBezTo>
                  <a:lnTo>
                    <a:pt x="3410" y="15187"/>
                  </a:lnTo>
                  <a:cubicBezTo>
                    <a:pt x="3186" y="15119"/>
                    <a:pt x="2959" y="15084"/>
                    <a:pt x="2733" y="15084"/>
                  </a:cubicBezTo>
                  <a:cubicBezTo>
                    <a:pt x="1791" y="15084"/>
                    <a:pt x="875" y="15665"/>
                    <a:pt x="369" y="16708"/>
                  </a:cubicBezTo>
                  <a:cubicBezTo>
                    <a:pt x="-387" y="18264"/>
                    <a:pt x="57" y="20259"/>
                    <a:pt x="1361" y="21162"/>
                  </a:cubicBezTo>
                  <a:cubicBezTo>
                    <a:pt x="1792" y="21460"/>
                    <a:pt x="2262" y="21600"/>
                    <a:pt x="2726" y="21600"/>
                  </a:cubicBezTo>
                  <a:cubicBezTo>
                    <a:pt x="3668" y="21600"/>
                    <a:pt x="4584" y="21018"/>
                    <a:pt x="5090" y="19976"/>
                  </a:cubicBezTo>
                  <a:cubicBezTo>
                    <a:pt x="5718" y="18683"/>
                    <a:pt x="5518" y="17090"/>
                    <a:pt x="4685" y="16070"/>
                  </a:cubicBezTo>
                  <a:lnTo>
                    <a:pt x="5711" y="13956"/>
                  </a:lnTo>
                  <a:cubicBezTo>
                    <a:pt x="5929" y="14023"/>
                    <a:pt x="6157" y="14058"/>
                    <a:pt x="6392" y="14058"/>
                  </a:cubicBezTo>
                  <a:cubicBezTo>
                    <a:pt x="7643" y="14058"/>
                    <a:pt x="8698" y="13052"/>
                    <a:pt x="9020" y="11681"/>
                  </a:cubicBezTo>
                  <a:lnTo>
                    <a:pt x="11805" y="11681"/>
                  </a:lnTo>
                  <a:cubicBezTo>
                    <a:pt x="12127" y="13052"/>
                    <a:pt x="13181" y="14058"/>
                    <a:pt x="14433" y="14058"/>
                  </a:cubicBezTo>
                  <a:cubicBezTo>
                    <a:pt x="14667" y="14058"/>
                    <a:pt x="14896" y="14023"/>
                    <a:pt x="15113" y="13956"/>
                  </a:cubicBezTo>
                  <a:lnTo>
                    <a:pt x="16139" y="16070"/>
                  </a:lnTo>
                  <a:cubicBezTo>
                    <a:pt x="15307" y="17090"/>
                    <a:pt x="15106" y="18683"/>
                    <a:pt x="15734" y="19976"/>
                  </a:cubicBezTo>
                  <a:cubicBezTo>
                    <a:pt x="16240" y="21018"/>
                    <a:pt x="17156" y="21600"/>
                    <a:pt x="18098" y="21600"/>
                  </a:cubicBezTo>
                  <a:cubicBezTo>
                    <a:pt x="18563" y="21600"/>
                    <a:pt x="19033" y="21460"/>
                    <a:pt x="19464" y="21162"/>
                  </a:cubicBezTo>
                  <a:cubicBezTo>
                    <a:pt x="20768" y="20259"/>
                    <a:pt x="21213" y="18264"/>
                    <a:pt x="20457" y="16708"/>
                  </a:cubicBezTo>
                  <a:cubicBezTo>
                    <a:pt x="19951" y="15665"/>
                    <a:pt x="19035" y="15083"/>
                    <a:pt x="18093" y="15084"/>
                  </a:cubicBezTo>
                  <a:cubicBezTo>
                    <a:pt x="17867" y="15084"/>
                    <a:pt x="17640" y="15119"/>
                    <a:pt x="17416" y="15187"/>
                  </a:cubicBezTo>
                  <a:lnTo>
                    <a:pt x="16388" y="13072"/>
                  </a:lnTo>
                  <a:cubicBezTo>
                    <a:pt x="16867" y="12485"/>
                    <a:pt x="17162" y="11684"/>
                    <a:pt x="17162" y="10800"/>
                  </a:cubicBezTo>
                  <a:cubicBezTo>
                    <a:pt x="17162" y="9916"/>
                    <a:pt x="16867" y="9115"/>
                    <a:pt x="16388" y="8528"/>
                  </a:cubicBezTo>
                  <a:lnTo>
                    <a:pt x="17416" y="6415"/>
                  </a:lnTo>
                  <a:cubicBezTo>
                    <a:pt x="17640" y="6484"/>
                    <a:pt x="17867" y="6516"/>
                    <a:pt x="18093" y="6516"/>
                  </a:cubicBezTo>
                  <a:cubicBezTo>
                    <a:pt x="19035" y="6516"/>
                    <a:pt x="19951" y="5935"/>
                    <a:pt x="20457" y="4892"/>
                  </a:cubicBezTo>
                  <a:cubicBezTo>
                    <a:pt x="21213" y="3336"/>
                    <a:pt x="20768" y="1343"/>
                    <a:pt x="19464" y="440"/>
                  </a:cubicBezTo>
                  <a:cubicBezTo>
                    <a:pt x="19033" y="142"/>
                    <a:pt x="18563" y="0"/>
                    <a:pt x="18098" y="0"/>
                  </a:cubicBezTo>
                  <a:cubicBezTo>
                    <a:pt x="17156" y="0"/>
                    <a:pt x="16240" y="582"/>
                    <a:pt x="15734" y="1624"/>
                  </a:cubicBezTo>
                  <a:cubicBezTo>
                    <a:pt x="15106" y="2917"/>
                    <a:pt x="15307" y="4510"/>
                    <a:pt x="16139" y="5530"/>
                  </a:cubicBezTo>
                  <a:lnTo>
                    <a:pt x="15113" y="7644"/>
                  </a:lnTo>
                  <a:cubicBezTo>
                    <a:pt x="14896" y="7577"/>
                    <a:pt x="14667" y="7542"/>
                    <a:pt x="14433" y="7542"/>
                  </a:cubicBezTo>
                  <a:cubicBezTo>
                    <a:pt x="13181" y="7542"/>
                    <a:pt x="12127" y="8548"/>
                    <a:pt x="11805" y="9919"/>
                  </a:cubicBezTo>
                  <a:lnTo>
                    <a:pt x="9020" y="9919"/>
                  </a:lnTo>
                  <a:cubicBezTo>
                    <a:pt x="8698" y="8548"/>
                    <a:pt x="7643" y="7542"/>
                    <a:pt x="6392" y="7542"/>
                  </a:cubicBezTo>
                  <a:cubicBezTo>
                    <a:pt x="6157" y="7542"/>
                    <a:pt x="5929" y="7577"/>
                    <a:pt x="5711" y="7644"/>
                  </a:cubicBezTo>
                  <a:lnTo>
                    <a:pt x="4685" y="5530"/>
                  </a:lnTo>
                  <a:cubicBezTo>
                    <a:pt x="5518" y="4510"/>
                    <a:pt x="5718" y="2917"/>
                    <a:pt x="5090" y="1624"/>
                  </a:cubicBezTo>
                  <a:cubicBezTo>
                    <a:pt x="4584" y="582"/>
                    <a:pt x="3668" y="0"/>
                    <a:pt x="2726" y="0"/>
                  </a:cubicBezTo>
                  <a:close/>
                  <a:moveTo>
                    <a:pt x="2728" y="1761"/>
                  </a:moveTo>
                  <a:cubicBezTo>
                    <a:pt x="3175" y="1761"/>
                    <a:pt x="3591" y="2046"/>
                    <a:pt x="3815" y="2507"/>
                  </a:cubicBezTo>
                  <a:cubicBezTo>
                    <a:pt x="3983" y="2853"/>
                    <a:pt x="4027" y="3257"/>
                    <a:pt x="3941" y="3644"/>
                  </a:cubicBezTo>
                  <a:cubicBezTo>
                    <a:pt x="3855" y="4030"/>
                    <a:pt x="3649" y="4353"/>
                    <a:pt x="3359" y="4554"/>
                  </a:cubicBezTo>
                  <a:cubicBezTo>
                    <a:pt x="3165" y="4688"/>
                    <a:pt x="2954" y="4755"/>
                    <a:pt x="2733" y="4755"/>
                  </a:cubicBezTo>
                  <a:cubicBezTo>
                    <a:pt x="2286" y="4755"/>
                    <a:pt x="1868" y="4470"/>
                    <a:pt x="1644" y="4010"/>
                  </a:cubicBezTo>
                  <a:cubicBezTo>
                    <a:pt x="1476" y="3664"/>
                    <a:pt x="1432" y="3259"/>
                    <a:pt x="1518" y="2873"/>
                  </a:cubicBezTo>
                  <a:cubicBezTo>
                    <a:pt x="1604" y="2486"/>
                    <a:pt x="1810" y="2163"/>
                    <a:pt x="2100" y="1963"/>
                  </a:cubicBezTo>
                  <a:cubicBezTo>
                    <a:pt x="2294" y="1828"/>
                    <a:pt x="2506" y="1761"/>
                    <a:pt x="2728" y="1761"/>
                  </a:cubicBezTo>
                  <a:close/>
                  <a:moveTo>
                    <a:pt x="18098" y="1761"/>
                  </a:moveTo>
                  <a:cubicBezTo>
                    <a:pt x="18320" y="1761"/>
                    <a:pt x="18530" y="1829"/>
                    <a:pt x="18724" y="1963"/>
                  </a:cubicBezTo>
                  <a:cubicBezTo>
                    <a:pt x="19014" y="2163"/>
                    <a:pt x="19222" y="2486"/>
                    <a:pt x="19308" y="2873"/>
                  </a:cubicBezTo>
                  <a:cubicBezTo>
                    <a:pt x="19394" y="3259"/>
                    <a:pt x="19348" y="3664"/>
                    <a:pt x="19180" y="4010"/>
                  </a:cubicBezTo>
                  <a:cubicBezTo>
                    <a:pt x="18956" y="4470"/>
                    <a:pt x="18540" y="4755"/>
                    <a:pt x="18093" y="4755"/>
                  </a:cubicBezTo>
                  <a:cubicBezTo>
                    <a:pt x="17872" y="4755"/>
                    <a:pt x="17661" y="4688"/>
                    <a:pt x="17467" y="4554"/>
                  </a:cubicBezTo>
                  <a:cubicBezTo>
                    <a:pt x="17177" y="4353"/>
                    <a:pt x="16969" y="4030"/>
                    <a:pt x="16883" y="3644"/>
                  </a:cubicBezTo>
                  <a:cubicBezTo>
                    <a:pt x="16797" y="3257"/>
                    <a:pt x="16843" y="2853"/>
                    <a:pt x="17011" y="2507"/>
                  </a:cubicBezTo>
                  <a:cubicBezTo>
                    <a:pt x="17235" y="2046"/>
                    <a:pt x="17651" y="1761"/>
                    <a:pt x="18098" y="1761"/>
                  </a:cubicBezTo>
                  <a:close/>
                  <a:moveTo>
                    <a:pt x="2733" y="16845"/>
                  </a:moveTo>
                  <a:cubicBezTo>
                    <a:pt x="2954" y="16845"/>
                    <a:pt x="3165" y="16912"/>
                    <a:pt x="3359" y="17046"/>
                  </a:cubicBezTo>
                  <a:cubicBezTo>
                    <a:pt x="3649" y="17247"/>
                    <a:pt x="3855" y="17572"/>
                    <a:pt x="3941" y="17958"/>
                  </a:cubicBezTo>
                  <a:cubicBezTo>
                    <a:pt x="4027" y="18345"/>
                    <a:pt x="3983" y="18747"/>
                    <a:pt x="3815" y="19093"/>
                  </a:cubicBezTo>
                  <a:cubicBezTo>
                    <a:pt x="3591" y="19554"/>
                    <a:pt x="3175" y="19841"/>
                    <a:pt x="2728" y="19841"/>
                  </a:cubicBezTo>
                  <a:cubicBezTo>
                    <a:pt x="2506" y="19841"/>
                    <a:pt x="2294" y="19772"/>
                    <a:pt x="2100" y="19637"/>
                  </a:cubicBezTo>
                  <a:cubicBezTo>
                    <a:pt x="1810" y="19437"/>
                    <a:pt x="1604" y="19114"/>
                    <a:pt x="1518" y="18727"/>
                  </a:cubicBezTo>
                  <a:cubicBezTo>
                    <a:pt x="1432" y="18341"/>
                    <a:pt x="1476" y="17938"/>
                    <a:pt x="1644" y="17592"/>
                  </a:cubicBezTo>
                  <a:cubicBezTo>
                    <a:pt x="1868" y="17132"/>
                    <a:pt x="2286" y="16845"/>
                    <a:pt x="2733" y="16845"/>
                  </a:cubicBezTo>
                  <a:close/>
                  <a:moveTo>
                    <a:pt x="18093" y="16845"/>
                  </a:moveTo>
                  <a:cubicBezTo>
                    <a:pt x="18540" y="16845"/>
                    <a:pt x="18956" y="17132"/>
                    <a:pt x="19180" y="17592"/>
                  </a:cubicBezTo>
                  <a:cubicBezTo>
                    <a:pt x="19348" y="17938"/>
                    <a:pt x="19394" y="18341"/>
                    <a:pt x="19308" y="18727"/>
                  </a:cubicBezTo>
                  <a:cubicBezTo>
                    <a:pt x="19222" y="19114"/>
                    <a:pt x="19014" y="19437"/>
                    <a:pt x="18724" y="19637"/>
                  </a:cubicBezTo>
                  <a:cubicBezTo>
                    <a:pt x="18530" y="19772"/>
                    <a:pt x="18320" y="19839"/>
                    <a:pt x="18098" y="19839"/>
                  </a:cubicBezTo>
                  <a:cubicBezTo>
                    <a:pt x="17651" y="19839"/>
                    <a:pt x="17235" y="19554"/>
                    <a:pt x="17011" y="19093"/>
                  </a:cubicBezTo>
                  <a:cubicBezTo>
                    <a:pt x="16843" y="18747"/>
                    <a:pt x="16797" y="18345"/>
                    <a:pt x="16883" y="17958"/>
                  </a:cubicBezTo>
                  <a:cubicBezTo>
                    <a:pt x="16969" y="17572"/>
                    <a:pt x="17177" y="17247"/>
                    <a:pt x="17467" y="17046"/>
                  </a:cubicBezTo>
                  <a:cubicBezTo>
                    <a:pt x="17661" y="16912"/>
                    <a:pt x="17872" y="16845"/>
                    <a:pt x="18093" y="16845"/>
                  </a:cubicBezTo>
                  <a:close/>
                </a:path>
              </a:pathLst>
            </a:custGeom>
            <a:solidFill>
              <a:srgbClr val="0000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0" name="Image" descr="Image"/>
          <p:cNvPicPr>
            <a:picLocks noChangeAspect="1"/>
          </p:cNvPicPr>
          <p:nvPr/>
        </p:nvPicPr>
        <p:blipFill>
          <a:blip r:embed="rId2">
            <a:extLst/>
          </a:blip>
          <a:stretch>
            <a:fillRect/>
          </a:stretch>
        </p:blipFill>
        <p:spPr>
          <a:xfrm>
            <a:off x="2882536" y="5700818"/>
            <a:ext cx="3143871" cy="1801066"/>
          </a:xfrm>
          <a:prstGeom prst="rect">
            <a:avLst/>
          </a:prstGeom>
          <a:ln w="12700">
            <a:miter lim="400000"/>
          </a:ln>
        </p:spPr>
      </p:pic>
      <p:pic>
        <p:nvPicPr>
          <p:cNvPr id="481" name="Image" descr="Image"/>
          <p:cNvPicPr>
            <a:picLocks noChangeAspect="1"/>
          </p:cNvPicPr>
          <p:nvPr/>
        </p:nvPicPr>
        <p:blipFill>
          <a:blip r:embed="rId3">
            <a:extLst/>
          </a:blip>
          <a:stretch>
            <a:fillRect/>
          </a:stretch>
        </p:blipFill>
        <p:spPr>
          <a:xfrm>
            <a:off x="3218473" y="2918665"/>
            <a:ext cx="4367770" cy="2575634"/>
          </a:xfrm>
          <a:prstGeom prst="rect">
            <a:avLst/>
          </a:prstGeom>
          <a:ln w="12700">
            <a:miter lim="400000"/>
          </a:ln>
        </p:spPr>
      </p:pic>
      <p:sp>
        <p:nvSpPr>
          <p:cNvPr id="482" name="Line"/>
          <p:cNvSpPr/>
          <p:nvPr/>
        </p:nvSpPr>
        <p:spPr>
          <a:xfrm>
            <a:off x="4602001" y="4974070"/>
            <a:ext cx="1" cy="740921"/>
          </a:xfrm>
          <a:prstGeom prst="line">
            <a:avLst/>
          </a:prstGeom>
          <a:ln w="25400">
            <a:solidFill>
              <a:srgbClr val="929292"/>
            </a:solidFill>
            <a:miter lim="400000"/>
            <a:headEnd type="oval"/>
            <a:tailEnd type="triangle"/>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pic>
        <p:nvPicPr>
          <p:cNvPr id="483" name="Image" descr="Image"/>
          <p:cNvPicPr>
            <a:picLocks noChangeAspect="1"/>
          </p:cNvPicPr>
          <p:nvPr/>
        </p:nvPicPr>
        <p:blipFill>
          <a:blip r:embed="rId4">
            <a:extLst/>
          </a:blip>
          <a:stretch>
            <a:fillRect/>
          </a:stretch>
        </p:blipFill>
        <p:spPr>
          <a:xfrm>
            <a:off x="6435164" y="6951157"/>
            <a:ext cx="798050" cy="798050"/>
          </a:xfrm>
          <a:prstGeom prst="rect">
            <a:avLst/>
          </a:prstGeom>
          <a:ln w="12700">
            <a:miter lim="400000"/>
          </a:ln>
        </p:spPr>
      </p:pic>
      <p:pic>
        <p:nvPicPr>
          <p:cNvPr id="484" name="Image" descr="Image"/>
          <p:cNvPicPr>
            <a:picLocks noChangeAspect="1"/>
          </p:cNvPicPr>
          <p:nvPr/>
        </p:nvPicPr>
        <p:blipFill>
          <a:blip r:embed="rId5">
            <a:extLst/>
          </a:blip>
          <a:stretch>
            <a:fillRect/>
          </a:stretch>
        </p:blipFill>
        <p:spPr>
          <a:xfrm>
            <a:off x="6540789" y="8398788"/>
            <a:ext cx="586800" cy="621793"/>
          </a:xfrm>
          <a:prstGeom prst="rect">
            <a:avLst/>
          </a:prstGeom>
          <a:ln w="12700">
            <a:miter lim="400000"/>
          </a:ln>
        </p:spPr>
      </p:pic>
      <p:pic>
        <p:nvPicPr>
          <p:cNvPr id="485" name="Image" descr="Image"/>
          <p:cNvPicPr>
            <a:picLocks noChangeAspect="1"/>
          </p:cNvPicPr>
          <p:nvPr/>
        </p:nvPicPr>
        <p:blipFill>
          <a:blip r:embed="rId6">
            <a:extLst/>
          </a:blip>
          <a:stretch>
            <a:fillRect/>
          </a:stretch>
        </p:blipFill>
        <p:spPr>
          <a:xfrm>
            <a:off x="6523237" y="6290399"/>
            <a:ext cx="621793" cy="621793"/>
          </a:xfrm>
          <a:prstGeom prst="rect">
            <a:avLst/>
          </a:prstGeom>
          <a:ln w="12700">
            <a:miter lim="400000"/>
          </a:ln>
        </p:spPr>
      </p:pic>
      <p:pic>
        <p:nvPicPr>
          <p:cNvPr id="486" name="Image" descr="Image"/>
          <p:cNvPicPr>
            <a:picLocks noChangeAspect="1"/>
          </p:cNvPicPr>
          <p:nvPr/>
        </p:nvPicPr>
        <p:blipFill>
          <a:blip r:embed="rId7">
            <a:extLst/>
          </a:blip>
          <a:stretch>
            <a:fillRect/>
          </a:stretch>
        </p:blipFill>
        <p:spPr>
          <a:xfrm>
            <a:off x="6540789" y="7708403"/>
            <a:ext cx="586800" cy="580388"/>
          </a:xfrm>
          <a:prstGeom prst="rect">
            <a:avLst/>
          </a:prstGeom>
          <a:ln w="12700">
            <a:miter lim="400000"/>
          </a:ln>
        </p:spPr>
      </p:pic>
      <p:pic>
        <p:nvPicPr>
          <p:cNvPr id="487" name="Image" descr="Image"/>
          <p:cNvPicPr>
            <a:picLocks noChangeAspect="1"/>
          </p:cNvPicPr>
          <p:nvPr/>
        </p:nvPicPr>
        <p:blipFill>
          <a:blip r:embed="rId8">
            <a:extLst/>
          </a:blip>
          <a:stretch>
            <a:fillRect/>
          </a:stretch>
        </p:blipFill>
        <p:spPr>
          <a:xfrm>
            <a:off x="9226623" y="6537276"/>
            <a:ext cx="572214" cy="436397"/>
          </a:xfrm>
          <a:prstGeom prst="rect">
            <a:avLst/>
          </a:prstGeom>
          <a:ln w="12700">
            <a:miter lim="400000"/>
          </a:ln>
        </p:spPr>
      </p:pic>
      <p:pic>
        <p:nvPicPr>
          <p:cNvPr id="488" name="Image" descr="Image"/>
          <p:cNvPicPr>
            <a:picLocks noChangeAspect="1"/>
          </p:cNvPicPr>
          <p:nvPr/>
        </p:nvPicPr>
        <p:blipFill>
          <a:blip r:embed="rId9">
            <a:extLst/>
          </a:blip>
          <a:stretch>
            <a:fillRect/>
          </a:stretch>
        </p:blipFill>
        <p:spPr>
          <a:xfrm>
            <a:off x="9294448" y="7379403"/>
            <a:ext cx="436397" cy="436397"/>
          </a:xfrm>
          <a:prstGeom prst="rect">
            <a:avLst/>
          </a:prstGeom>
          <a:ln w="12700">
            <a:miter lim="400000"/>
          </a:ln>
        </p:spPr>
      </p:pic>
      <p:sp>
        <p:nvSpPr>
          <p:cNvPr id="489" name="Line"/>
          <p:cNvSpPr/>
          <p:nvPr/>
        </p:nvSpPr>
        <p:spPr>
          <a:xfrm>
            <a:off x="7520727" y="5325480"/>
            <a:ext cx="1142285" cy="1"/>
          </a:xfrm>
          <a:prstGeom prst="line">
            <a:avLst/>
          </a:prstGeom>
          <a:ln w="25400">
            <a:solidFill>
              <a:srgbClr val="929292"/>
            </a:solidFill>
            <a:miter lim="400000"/>
            <a:headEnd type="oval"/>
            <a:tailEnd type="triangle"/>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sp>
        <p:nvSpPr>
          <p:cNvPr id="490" name="Man Walking"/>
          <p:cNvSpPr/>
          <p:nvPr/>
        </p:nvSpPr>
        <p:spPr>
          <a:xfrm>
            <a:off x="9361015" y="5676674"/>
            <a:ext cx="280057" cy="621793"/>
          </a:xfrm>
          <a:custGeom>
            <a:avLst/>
            <a:gdLst/>
            <a:ahLst/>
            <a:cxnLst>
              <a:cxn ang="0">
                <a:pos x="wd2" y="hd2"/>
              </a:cxn>
              <a:cxn ang="5400000">
                <a:pos x="wd2" y="hd2"/>
              </a:cxn>
              <a:cxn ang="10800000">
                <a:pos x="wd2" y="hd2"/>
              </a:cxn>
              <a:cxn ang="16200000">
                <a:pos x="wd2" y="hd2"/>
              </a:cxn>
            </a:cxnLst>
            <a:rect l="0" t="0" r="r" b="b"/>
            <a:pathLst>
              <a:path w="21090" h="21577" fill="norm" stroke="1" extrusionOk="0">
                <a:moveTo>
                  <a:pt x="9311" y="0"/>
                </a:moveTo>
                <a:cubicBezTo>
                  <a:pt x="9114" y="1"/>
                  <a:pt x="8985" y="9"/>
                  <a:pt x="8973" y="10"/>
                </a:cubicBezTo>
                <a:cubicBezTo>
                  <a:pt x="7445" y="183"/>
                  <a:pt x="6460" y="741"/>
                  <a:pt x="6483" y="1401"/>
                </a:cubicBezTo>
                <a:cubicBezTo>
                  <a:pt x="6495" y="1769"/>
                  <a:pt x="6599" y="1889"/>
                  <a:pt x="6858" y="2154"/>
                </a:cubicBezTo>
                <a:cubicBezTo>
                  <a:pt x="7022" y="2322"/>
                  <a:pt x="7458" y="2603"/>
                  <a:pt x="7493" y="2652"/>
                </a:cubicBezTo>
                <a:cubicBezTo>
                  <a:pt x="7599" y="2798"/>
                  <a:pt x="7669" y="2821"/>
                  <a:pt x="7445" y="2983"/>
                </a:cubicBezTo>
                <a:cubicBezTo>
                  <a:pt x="7422" y="2999"/>
                  <a:pt x="7001" y="3037"/>
                  <a:pt x="7001" y="3048"/>
                </a:cubicBezTo>
                <a:lnTo>
                  <a:pt x="6766" y="3232"/>
                </a:lnTo>
                <a:cubicBezTo>
                  <a:pt x="4463" y="3887"/>
                  <a:pt x="4709" y="3850"/>
                  <a:pt x="4016" y="4797"/>
                </a:cubicBezTo>
                <a:cubicBezTo>
                  <a:pt x="3745" y="5171"/>
                  <a:pt x="2912" y="6761"/>
                  <a:pt x="2653" y="6821"/>
                </a:cubicBezTo>
                <a:cubicBezTo>
                  <a:pt x="2418" y="6870"/>
                  <a:pt x="2371" y="6957"/>
                  <a:pt x="2359" y="7033"/>
                </a:cubicBezTo>
                <a:cubicBezTo>
                  <a:pt x="2324" y="7303"/>
                  <a:pt x="2193" y="7440"/>
                  <a:pt x="2264" y="7640"/>
                </a:cubicBezTo>
                <a:cubicBezTo>
                  <a:pt x="2287" y="7721"/>
                  <a:pt x="2334" y="7759"/>
                  <a:pt x="2451" y="7780"/>
                </a:cubicBezTo>
                <a:cubicBezTo>
                  <a:pt x="2204" y="8885"/>
                  <a:pt x="2428" y="9838"/>
                  <a:pt x="2323" y="10407"/>
                </a:cubicBezTo>
                <a:cubicBezTo>
                  <a:pt x="2311" y="10472"/>
                  <a:pt x="2254" y="10537"/>
                  <a:pt x="2172" y="10591"/>
                </a:cubicBezTo>
                <a:cubicBezTo>
                  <a:pt x="1761" y="10840"/>
                  <a:pt x="1618" y="11051"/>
                  <a:pt x="1559" y="11484"/>
                </a:cubicBezTo>
                <a:cubicBezTo>
                  <a:pt x="1524" y="11734"/>
                  <a:pt x="1853" y="11734"/>
                  <a:pt x="1794" y="11864"/>
                </a:cubicBezTo>
                <a:cubicBezTo>
                  <a:pt x="1735" y="11993"/>
                  <a:pt x="1875" y="12063"/>
                  <a:pt x="1981" y="12144"/>
                </a:cubicBezTo>
                <a:cubicBezTo>
                  <a:pt x="2016" y="12177"/>
                  <a:pt x="2066" y="12188"/>
                  <a:pt x="2113" y="12193"/>
                </a:cubicBezTo>
                <a:cubicBezTo>
                  <a:pt x="2207" y="12204"/>
                  <a:pt x="2312" y="12225"/>
                  <a:pt x="2370" y="12258"/>
                </a:cubicBezTo>
                <a:cubicBezTo>
                  <a:pt x="2441" y="12296"/>
                  <a:pt x="2535" y="12333"/>
                  <a:pt x="2664" y="12344"/>
                </a:cubicBezTo>
                <a:cubicBezTo>
                  <a:pt x="2911" y="12371"/>
                  <a:pt x="3123" y="12019"/>
                  <a:pt x="3123" y="12019"/>
                </a:cubicBezTo>
                <a:cubicBezTo>
                  <a:pt x="3170" y="12165"/>
                  <a:pt x="3698" y="12215"/>
                  <a:pt x="3663" y="12090"/>
                </a:cubicBezTo>
                <a:cubicBezTo>
                  <a:pt x="3569" y="11830"/>
                  <a:pt x="3908" y="11684"/>
                  <a:pt x="4038" y="11224"/>
                </a:cubicBezTo>
                <a:cubicBezTo>
                  <a:pt x="4108" y="10980"/>
                  <a:pt x="3981" y="10764"/>
                  <a:pt x="3828" y="10596"/>
                </a:cubicBezTo>
                <a:cubicBezTo>
                  <a:pt x="3958" y="9990"/>
                  <a:pt x="4627" y="8326"/>
                  <a:pt x="4827" y="8012"/>
                </a:cubicBezTo>
                <a:cubicBezTo>
                  <a:pt x="4992" y="8001"/>
                  <a:pt x="4969" y="7915"/>
                  <a:pt x="5051" y="7764"/>
                </a:cubicBezTo>
                <a:cubicBezTo>
                  <a:pt x="5086" y="7693"/>
                  <a:pt x="5238" y="8680"/>
                  <a:pt x="5308" y="9671"/>
                </a:cubicBezTo>
                <a:cubicBezTo>
                  <a:pt x="5344" y="10147"/>
                  <a:pt x="4428" y="10775"/>
                  <a:pt x="5521" y="11652"/>
                </a:cubicBezTo>
                <a:cubicBezTo>
                  <a:pt x="5651" y="11755"/>
                  <a:pt x="5695" y="11868"/>
                  <a:pt x="5672" y="11982"/>
                </a:cubicBezTo>
                <a:cubicBezTo>
                  <a:pt x="5284" y="13693"/>
                  <a:pt x="5131" y="15063"/>
                  <a:pt x="4967" y="15551"/>
                </a:cubicBezTo>
                <a:cubicBezTo>
                  <a:pt x="4920" y="15686"/>
                  <a:pt x="4743" y="16071"/>
                  <a:pt x="4614" y="16195"/>
                </a:cubicBezTo>
                <a:cubicBezTo>
                  <a:pt x="4285" y="16417"/>
                  <a:pt x="3876" y="16752"/>
                  <a:pt x="3876" y="16757"/>
                </a:cubicBezTo>
                <a:cubicBezTo>
                  <a:pt x="2971" y="17504"/>
                  <a:pt x="2266" y="18382"/>
                  <a:pt x="1761" y="18972"/>
                </a:cubicBezTo>
                <a:lnTo>
                  <a:pt x="1148" y="19573"/>
                </a:lnTo>
                <a:cubicBezTo>
                  <a:pt x="1136" y="19584"/>
                  <a:pt x="1137" y="19596"/>
                  <a:pt x="1126" y="19607"/>
                </a:cubicBezTo>
                <a:cubicBezTo>
                  <a:pt x="1067" y="19655"/>
                  <a:pt x="1090" y="19692"/>
                  <a:pt x="1019" y="19789"/>
                </a:cubicBezTo>
                <a:cubicBezTo>
                  <a:pt x="949" y="19887"/>
                  <a:pt x="-369" y="20554"/>
                  <a:pt x="101" y="20744"/>
                </a:cubicBezTo>
                <a:cubicBezTo>
                  <a:pt x="1076" y="21134"/>
                  <a:pt x="1137" y="20993"/>
                  <a:pt x="1948" y="21285"/>
                </a:cubicBezTo>
                <a:cubicBezTo>
                  <a:pt x="2618" y="21529"/>
                  <a:pt x="3157" y="21523"/>
                  <a:pt x="3733" y="21544"/>
                </a:cubicBezTo>
                <a:lnTo>
                  <a:pt x="6201" y="21539"/>
                </a:lnTo>
                <a:cubicBezTo>
                  <a:pt x="6424" y="21539"/>
                  <a:pt x="6495" y="21458"/>
                  <a:pt x="6483" y="21355"/>
                </a:cubicBezTo>
                <a:cubicBezTo>
                  <a:pt x="6483" y="21257"/>
                  <a:pt x="6273" y="21138"/>
                  <a:pt x="6109" y="21106"/>
                </a:cubicBezTo>
                <a:cubicBezTo>
                  <a:pt x="5886" y="21068"/>
                  <a:pt x="5778" y="21068"/>
                  <a:pt x="5543" y="21057"/>
                </a:cubicBezTo>
                <a:cubicBezTo>
                  <a:pt x="5214" y="21046"/>
                  <a:pt x="4909" y="20970"/>
                  <a:pt x="4721" y="20845"/>
                </a:cubicBezTo>
                <a:cubicBezTo>
                  <a:pt x="4415" y="20656"/>
                  <a:pt x="3991" y="20375"/>
                  <a:pt x="3792" y="20240"/>
                </a:cubicBezTo>
                <a:cubicBezTo>
                  <a:pt x="4015" y="20245"/>
                  <a:pt x="4214" y="20239"/>
                  <a:pt x="4214" y="20223"/>
                </a:cubicBezTo>
                <a:cubicBezTo>
                  <a:pt x="4226" y="20174"/>
                  <a:pt x="4437" y="19968"/>
                  <a:pt x="5095" y="19329"/>
                </a:cubicBezTo>
                <a:cubicBezTo>
                  <a:pt x="5225" y="19199"/>
                  <a:pt x="5366" y="19076"/>
                  <a:pt x="5496" y="18962"/>
                </a:cubicBezTo>
                <a:cubicBezTo>
                  <a:pt x="6024" y="18556"/>
                  <a:pt x="6624" y="18084"/>
                  <a:pt x="6895" y="17835"/>
                </a:cubicBezTo>
                <a:cubicBezTo>
                  <a:pt x="7506" y="17288"/>
                  <a:pt x="8174" y="16817"/>
                  <a:pt x="8444" y="16346"/>
                </a:cubicBezTo>
                <a:cubicBezTo>
                  <a:pt x="8750" y="15810"/>
                  <a:pt x="9539" y="14532"/>
                  <a:pt x="9539" y="14532"/>
                </a:cubicBezTo>
                <a:cubicBezTo>
                  <a:pt x="9503" y="14581"/>
                  <a:pt x="10091" y="14960"/>
                  <a:pt x="10479" y="15317"/>
                </a:cubicBezTo>
                <a:cubicBezTo>
                  <a:pt x="10620" y="15442"/>
                  <a:pt x="10891" y="15945"/>
                  <a:pt x="10938" y="16080"/>
                </a:cubicBezTo>
                <a:cubicBezTo>
                  <a:pt x="11079" y="16432"/>
                  <a:pt x="11360" y="17137"/>
                  <a:pt x="11536" y="17375"/>
                </a:cubicBezTo>
                <a:cubicBezTo>
                  <a:pt x="11948" y="17949"/>
                  <a:pt x="12675" y="18865"/>
                  <a:pt x="13310" y="19531"/>
                </a:cubicBezTo>
                <a:lnTo>
                  <a:pt x="14052" y="20424"/>
                </a:lnTo>
                <a:cubicBezTo>
                  <a:pt x="14111" y="20489"/>
                  <a:pt x="14238" y="20532"/>
                  <a:pt x="14379" y="20532"/>
                </a:cubicBezTo>
                <a:cubicBezTo>
                  <a:pt x="14379" y="20868"/>
                  <a:pt x="14426" y="21598"/>
                  <a:pt x="14896" y="21576"/>
                </a:cubicBezTo>
                <a:cubicBezTo>
                  <a:pt x="16694" y="21495"/>
                  <a:pt x="15061" y="21469"/>
                  <a:pt x="17305" y="21485"/>
                </a:cubicBezTo>
                <a:cubicBezTo>
                  <a:pt x="18528" y="21490"/>
                  <a:pt x="19810" y="21236"/>
                  <a:pt x="20574" y="20911"/>
                </a:cubicBezTo>
                <a:cubicBezTo>
                  <a:pt x="20785" y="20819"/>
                  <a:pt x="20914" y="20764"/>
                  <a:pt x="21055" y="20678"/>
                </a:cubicBezTo>
                <a:cubicBezTo>
                  <a:pt x="21231" y="20548"/>
                  <a:pt x="20726" y="20369"/>
                  <a:pt x="20104" y="20439"/>
                </a:cubicBezTo>
                <a:cubicBezTo>
                  <a:pt x="19058" y="20558"/>
                  <a:pt x="18398" y="20472"/>
                  <a:pt x="18080" y="20407"/>
                </a:cubicBezTo>
                <a:cubicBezTo>
                  <a:pt x="17963" y="20380"/>
                  <a:pt x="17858" y="20342"/>
                  <a:pt x="17775" y="20299"/>
                </a:cubicBezTo>
                <a:cubicBezTo>
                  <a:pt x="17611" y="20207"/>
                  <a:pt x="17376" y="20110"/>
                  <a:pt x="17247" y="20050"/>
                </a:cubicBezTo>
                <a:cubicBezTo>
                  <a:pt x="17399" y="20023"/>
                  <a:pt x="17516" y="19996"/>
                  <a:pt x="17493" y="19974"/>
                </a:cubicBezTo>
                <a:cubicBezTo>
                  <a:pt x="17446" y="19931"/>
                  <a:pt x="17083" y="19477"/>
                  <a:pt x="16589" y="18822"/>
                </a:cubicBezTo>
                <a:cubicBezTo>
                  <a:pt x="16354" y="18480"/>
                  <a:pt x="16131" y="18155"/>
                  <a:pt x="16002" y="17960"/>
                </a:cubicBezTo>
                <a:cubicBezTo>
                  <a:pt x="15120" y="16634"/>
                  <a:pt x="14861" y="15788"/>
                  <a:pt x="14720" y="15133"/>
                </a:cubicBezTo>
                <a:cubicBezTo>
                  <a:pt x="14603" y="14575"/>
                  <a:pt x="14133" y="14358"/>
                  <a:pt x="13721" y="13617"/>
                </a:cubicBezTo>
                <a:lnTo>
                  <a:pt x="12076" y="11224"/>
                </a:lnTo>
                <a:cubicBezTo>
                  <a:pt x="11970" y="11013"/>
                  <a:pt x="12194" y="10904"/>
                  <a:pt x="12194" y="10693"/>
                </a:cubicBezTo>
                <a:cubicBezTo>
                  <a:pt x="12182" y="10211"/>
                  <a:pt x="12077" y="9323"/>
                  <a:pt x="12300" y="8852"/>
                </a:cubicBezTo>
                <a:cubicBezTo>
                  <a:pt x="13464" y="9268"/>
                  <a:pt x="15720" y="9556"/>
                  <a:pt x="15825" y="9632"/>
                </a:cubicBezTo>
                <a:cubicBezTo>
                  <a:pt x="16119" y="9827"/>
                  <a:pt x="16543" y="9973"/>
                  <a:pt x="17048" y="10055"/>
                </a:cubicBezTo>
                <a:cubicBezTo>
                  <a:pt x="17272" y="10087"/>
                  <a:pt x="17377" y="10158"/>
                  <a:pt x="17471" y="10212"/>
                </a:cubicBezTo>
                <a:lnTo>
                  <a:pt x="17647" y="10298"/>
                </a:lnTo>
                <a:cubicBezTo>
                  <a:pt x="17776" y="10331"/>
                  <a:pt x="18023" y="10346"/>
                  <a:pt x="18411" y="10205"/>
                </a:cubicBezTo>
                <a:lnTo>
                  <a:pt x="18716" y="10082"/>
                </a:lnTo>
                <a:cubicBezTo>
                  <a:pt x="18810" y="10038"/>
                  <a:pt x="18929" y="9935"/>
                  <a:pt x="18859" y="9875"/>
                </a:cubicBezTo>
                <a:lnTo>
                  <a:pt x="18940" y="9757"/>
                </a:lnTo>
                <a:cubicBezTo>
                  <a:pt x="19022" y="9703"/>
                  <a:pt x="19012" y="9626"/>
                  <a:pt x="18918" y="9577"/>
                </a:cubicBezTo>
                <a:cubicBezTo>
                  <a:pt x="18682" y="9448"/>
                  <a:pt x="18398" y="9340"/>
                  <a:pt x="18139" y="9242"/>
                </a:cubicBezTo>
                <a:cubicBezTo>
                  <a:pt x="18021" y="9199"/>
                  <a:pt x="17858" y="9171"/>
                  <a:pt x="17706" y="9176"/>
                </a:cubicBezTo>
                <a:lnTo>
                  <a:pt x="17401" y="9139"/>
                </a:lnTo>
                <a:cubicBezTo>
                  <a:pt x="17307" y="9128"/>
                  <a:pt x="17202" y="9123"/>
                  <a:pt x="17096" y="9117"/>
                </a:cubicBezTo>
                <a:cubicBezTo>
                  <a:pt x="16802" y="9112"/>
                  <a:pt x="16014" y="9031"/>
                  <a:pt x="14992" y="8381"/>
                </a:cubicBezTo>
                <a:cubicBezTo>
                  <a:pt x="14522" y="8083"/>
                  <a:pt x="13840" y="7818"/>
                  <a:pt x="13299" y="7596"/>
                </a:cubicBezTo>
                <a:cubicBezTo>
                  <a:pt x="13323" y="7536"/>
                  <a:pt x="13336" y="7439"/>
                  <a:pt x="13218" y="7352"/>
                </a:cubicBezTo>
                <a:cubicBezTo>
                  <a:pt x="13077" y="7244"/>
                  <a:pt x="12816" y="7211"/>
                  <a:pt x="12557" y="7060"/>
                </a:cubicBezTo>
                <a:cubicBezTo>
                  <a:pt x="12263" y="6253"/>
                  <a:pt x="12454" y="6193"/>
                  <a:pt x="12348" y="5711"/>
                </a:cubicBezTo>
                <a:cubicBezTo>
                  <a:pt x="12148" y="4774"/>
                  <a:pt x="11476" y="4428"/>
                  <a:pt x="11030" y="4059"/>
                </a:cubicBezTo>
                <a:cubicBezTo>
                  <a:pt x="11030" y="4059"/>
                  <a:pt x="11149" y="3973"/>
                  <a:pt x="11055" y="3924"/>
                </a:cubicBezTo>
                <a:cubicBezTo>
                  <a:pt x="10985" y="3892"/>
                  <a:pt x="10314" y="3648"/>
                  <a:pt x="10302" y="3648"/>
                </a:cubicBezTo>
                <a:cubicBezTo>
                  <a:pt x="10091" y="3589"/>
                  <a:pt x="10479" y="3437"/>
                  <a:pt x="10596" y="3318"/>
                </a:cubicBezTo>
                <a:cubicBezTo>
                  <a:pt x="10737" y="3183"/>
                  <a:pt x="10865" y="3150"/>
                  <a:pt x="11500" y="3166"/>
                </a:cubicBezTo>
                <a:cubicBezTo>
                  <a:pt x="11887" y="3171"/>
                  <a:pt x="12064" y="3096"/>
                  <a:pt x="12028" y="2939"/>
                </a:cubicBezTo>
                <a:cubicBezTo>
                  <a:pt x="11993" y="2733"/>
                  <a:pt x="12360" y="2765"/>
                  <a:pt x="12219" y="2597"/>
                </a:cubicBezTo>
                <a:cubicBezTo>
                  <a:pt x="12208" y="2581"/>
                  <a:pt x="12299" y="2534"/>
                  <a:pt x="12311" y="2523"/>
                </a:cubicBezTo>
                <a:cubicBezTo>
                  <a:pt x="12417" y="2458"/>
                  <a:pt x="12228" y="2382"/>
                  <a:pt x="12322" y="2262"/>
                </a:cubicBezTo>
                <a:cubicBezTo>
                  <a:pt x="12381" y="2192"/>
                  <a:pt x="12676" y="2187"/>
                  <a:pt x="12653" y="2041"/>
                </a:cubicBezTo>
                <a:cubicBezTo>
                  <a:pt x="12617" y="1851"/>
                  <a:pt x="11899" y="1787"/>
                  <a:pt x="12087" y="1548"/>
                </a:cubicBezTo>
                <a:cubicBezTo>
                  <a:pt x="12334" y="1245"/>
                  <a:pt x="11984" y="909"/>
                  <a:pt x="11984" y="909"/>
                </a:cubicBezTo>
                <a:cubicBezTo>
                  <a:pt x="12231" y="817"/>
                  <a:pt x="12193" y="763"/>
                  <a:pt x="11793" y="498"/>
                </a:cubicBezTo>
                <a:cubicBezTo>
                  <a:pt x="11124" y="55"/>
                  <a:pt x="9901" y="-2"/>
                  <a:pt x="9311" y="0"/>
                </a:cubicBezTo>
                <a:close/>
              </a:path>
            </a:pathLst>
          </a:custGeom>
          <a:solidFill>
            <a:srgbClr val="000000"/>
          </a:solidFill>
          <a:ln w="12700">
            <a:miter lim="400000"/>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sp>
        <p:nvSpPr>
          <p:cNvPr id="491" name="Cell"/>
          <p:cNvSpPr/>
          <p:nvPr/>
        </p:nvSpPr>
        <p:spPr>
          <a:xfrm>
            <a:off x="9317821" y="8103347"/>
            <a:ext cx="436563" cy="375873"/>
          </a:xfrm>
          <a:custGeom>
            <a:avLst/>
            <a:gdLst/>
            <a:ahLst/>
            <a:cxnLst>
              <a:cxn ang="0">
                <a:pos x="wd2" y="hd2"/>
              </a:cxn>
              <a:cxn ang="5400000">
                <a:pos x="wd2" y="hd2"/>
              </a:cxn>
              <a:cxn ang="10800000">
                <a:pos x="wd2" y="hd2"/>
              </a:cxn>
              <a:cxn ang="16200000">
                <a:pos x="wd2" y="hd2"/>
              </a:cxn>
            </a:cxnLst>
            <a:rect l="0" t="0" r="r" b="b"/>
            <a:pathLst>
              <a:path w="18077" h="20447" fill="norm" stroke="1" extrusionOk="0">
                <a:moveTo>
                  <a:pt x="7396" y="0"/>
                </a:moveTo>
                <a:cubicBezTo>
                  <a:pt x="5052" y="7"/>
                  <a:pt x="2793" y="897"/>
                  <a:pt x="1195" y="3057"/>
                </a:cubicBezTo>
                <a:cubicBezTo>
                  <a:pt x="-1982" y="7347"/>
                  <a:pt x="1566" y="18987"/>
                  <a:pt x="7244" y="20320"/>
                </a:cubicBezTo>
                <a:cubicBezTo>
                  <a:pt x="12639" y="21587"/>
                  <a:pt x="19618" y="13103"/>
                  <a:pt x="17775" y="6928"/>
                </a:cubicBezTo>
                <a:cubicBezTo>
                  <a:pt x="16660" y="3192"/>
                  <a:pt x="11872" y="-13"/>
                  <a:pt x="7396" y="0"/>
                </a:cubicBezTo>
                <a:close/>
                <a:moveTo>
                  <a:pt x="8634" y="1316"/>
                </a:moveTo>
                <a:cubicBezTo>
                  <a:pt x="8778" y="1316"/>
                  <a:pt x="8911" y="1449"/>
                  <a:pt x="8933" y="1635"/>
                </a:cubicBezTo>
                <a:cubicBezTo>
                  <a:pt x="8962" y="1874"/>
                  <a:pt x="8824" y="2079"/>
                  <a:pt x="8648" y="2079"/>
                </a:cubicBezTo>
                <a:cubicBezTo>
                  <a:pt x="7107" y="2079"/>
                  <a:pt x="5651" y="2882"/>
                  <a:pt x="4565" y="4237"/>
                </a:cubicBezTo>
                <a:cubicBezTo>
                  <a:pt x="4431" y="4405"/>
                  <a:pt x="4433" y="4687"/>
                  <a:pt x="4569" y="4852"/>
                </a:cubicBezTo>
                <a:cubicBezTo>
                  <a:pt x="4571" y="4854"/>
                  <a:pt x="4572" y="4855"/>
                  <a:pt x="4574" y="4857"/>
                </a:cubicBezTo>
                <a:cubicBezTo>
                  <a:pt x="4697" y="5006"/>
                  <a:pt x="4888" y="5006"/>
                  <a:pt x="5009" y="4853"/>
                </a:cubicBezTo>
                <a:cubicBezTo>
                  <a:pt x="5897" y="3739"/>
                  <a:pt x="7070" y="3040"/>
                  <a:pt x="8348" y="2946"/>
                </a:cubicBezTo>
                <a:cubicBezTo>
                  <a:pt x="8525" y="2930"/>
                  <a:pt x="8673" y="3131"/>
                  <a:pt x="8652" y="3372"/>
                </a:cubicBezTo>
                <a:cubicBezTo>
                  <a:pt x="8636" y="3562"/>
                  <a:pt x="8506" y="3697"/>
                  <a:pt x="8361" y="3708"/>
                </a:cubicBezTo>
                <a:cubicBezTo>
                  <a:pt x="7711" y="3760"/>
                  <a:pt x="7093" y="3989"/>
                  <a:pt x="6534" y="4360"/>
                </a:cubicBezTo>
                <a:cubicBezTo>
                  <a:pt x="6357" y="4478"/>
                  <a:pt x="6306" y="4780"/>
                  <a:pt x="6423" y="4991"/>
                </a:cubicBezTo>
                <a:cubicBezTo>
                  <a:pt x="6517" y="5161"/>
                  <a:pt x="6691" y="5212"/>
                  <a:pt x="6834" y="5117"/>
                </a:cubicBezTo>
                <a:cubicBezTo>
                  <a:pt x="6956" y="5036"/>
                  <a:pt x="7081" y="4964"/>
                  <a:pt x="7210" y="4900"/>
                </a:cubicBezTo>
                <a:cubicBezTo>
                  <a:pt x="7375" y="4817"/>
                  <a:pt x="7563" y="4945"/>
                  <a:pt x="7598" y="5184"/>
                </a:cubicBezTo>
                <a:cubicBezTo>
                  <a:pt x="7626" y="5372"/>
                  <a:pt x="7532" y="5553"/>
                  <a:pt x="7396" y="5622"/>
                </a:cubicBezTo>
                <a:cubicBezTo>
                  <a:pt x="6690" y="5982"/>
                  <a:pt x="6084" y="6648"/>
                  <a:pt x="5688" y="7502"/>
                </a:cubicBezTo>
                <a:cubicBezTo>
                  <a:pt x="5634" y="7620"/>
                  <a:pt x="5538" y="7685"/>
                  <a:pt x="5440" y="7685"/>
                </a:cubicBezTo>
                <a:cubicBezTo>
                  <a:pt x="5377" y="7685"/>
                  <a:pt x="5313" y="7659"/>
                  <a:pt x="5259" y="7602"/>
                </a:cubicBezTo>
                <a:cubicBezTo>
                  <a:pt x="5143" y="7482"/>
                  <a:pt x="5122" y="7257"/>
                  <a:pt x="5199" y="7092"/>
                </a:cubicBezTo>
                <a:cubicBezTo>
                  <a:pt x="5392" y="6679"/>
                  <a:pt x="5629" y="6305"/>
                  <a:pt x="5897" y="5978"/>
                </a:cubicBezTo>
                <a:cubicBezTo>
                  <a:pt x="6018" y="5831"/>
                  <a:pt x="6037" y="5587"/>
                  <a:pt x="5940" y="5412"/>
                </a:cubicBezTo>
                <a:lnTo>
                  <a:pt x="5938" y="5412"/>
                </a:lnTo>
                <a:cubicBezTo>
                  <a:pt x="5824" y="5206"/>
                  <a:pt x="5596" y="5174"/>
                  <a:pt x="5454" y="5347"/>
                </a:cubicBezTo>
                <a:cubicBezTo>
                  <a:pt x="5318" y="5512"/>
                  <a:pt x="5191" y="5686"/>
                  <a:pt x="5071" y="5872"/>
                </a:cubicBezTo>
                <a:cubicBezTo>
                  <a:pt x="5067" y="5879"/>
                  <a:pt x="5064" y="5886"/>
                  <a:pt x="5060" y="5893"/>
                </a:cubicBezTo>
                <a:cubicBezTo>
                  <a:pt x="5057" y="5897"/>
                  <a:pt x="5054" y="5901"/>
                  <a:pt x="5051" y="5906"/>
                </a:cubicBezTo>
                <a:cubicBezTo>
                  <a:pt x="4703" y="6452"/>
                  <a:pt x="4422" y="7080"/>
                  <a:pt x="4230" y="7776"/>
                </a:cubicBezTo>
                <a:cubicBezTo>
                  <a:pt x="4188" y="7932"/>
                  <a:pt x="4077" y="8029"/>
                  <a:pt x="3958" y="8029"/>
                </a:cubicBezTo>
                <a:cubicBezTo>
                  <a:pt x="3911" y="8029"/>
                  <a:pt x="3864" y="8013"/>
                  <a:pt x="3818" y="7981"/>
                </a:cubicBezTo>
                <a:cubicBezTo>
                  <a:pt x="3692" y="7891"/>
                  <a:pt x="3639" y="7683"/>
                  <a:pt x="3688" y="7505"/>
                </a:cubicBezTo>
                <a:cubicBezTo>
                  <a:pt x="3837" y="6967"/>
                  <a:pt x="4033" y="6462"/>
                  <a:pt x="4269" y="6000"/>
                </a:cubicBezTo>
                <a:cubicBezTo>
                  <a:pt x="4355" y="5831"/>
                  <a:pt x="4332" y="5606"/>
                  <a:pt x="4218" y="5468"/>
                </a:cubicBezTo>
                <a:cubicBezTo>
                  <a:pt x="4215" y="5465"/>
                  <a:pt x="4214" y="5461"/>
                  <a:pt x="4212" y="5458"/>
                </a:cubicBezTo>
                <a:cubicBezTo>
                  <a:pt x="4068" y="5284"/>
                  <a:pt x="3838" y="5317"/>
                  <a:pt x="3729" y="5531"/>
                </a:cubicBezTo>
                <a:cubicBezTo>
                  <a:pt x="3560" y="5860"/>
                  <a:pt x="3409" y="6208"/>
                  <a:pt x="3278" y="6574"/>
                </a:cubicBezTo>
                <a:cubicBezTo>
                  <a:pt x="3229" y="6712"/>
                  <a:pt x="3123" y="6795"/>
                  <a:pt x="3014" y="6795"/>
                </a:cubicBezTo>
                <a:cubicBezTo>
                  <a:pt x="2964" y="6795"/>
                  <a:pt x="2914" y="6777"/>
                  <a:pt x="2867" y="6741"/>
                </a:cubicBezTo>
                <a:cubicBezTo>
                  <a:pt x="2735" y="6640"/>
                  <a:pt x="2695" y="6410"/>
                  <a:pt x="2760" y="6229"/>
                </a:cubicBezTo>
                <a:cubicBezTo>
                  <a:pt x="3002" y="5553"/>
                  <a:pt x="3311" y="4936"/>
                  <a:pt x="3668" y="4378"/>
                </a:cubicBezTo>
                <a:cubicBezTo>
                  <a:pt x="3679" y="4354"/>
                  <a:pt x="3692" y="4331"/>
                  <a:pt x="3708" y="4310"/>
                </a:cubicBezTo>
                <a:cubicBezTo>
                  <a:pt x="3712" y="4304"/>
                  <a:pt x="3717" y="4299"/>
                  <a:pt x="3722" y="4293"/>
                </a:cubicBezTo>
                <a:cubicBezTo>
                  <a:pt x="4939" y="2443"/>
                  <a:pt x="6728" y="1321"/>
                  <a:pt x="8634" y="1316"/>
                </a:cubicBezTo>
                <a:close/>
                <a:moveTo>
                  <a:pt x="10655" y="3111"/>
                </a:moveTo>
                <a:cubicBezTo>
                  <a:pt x="10820" y="3110"/>
                  <a:pt x="11026" y="3172"/>
                  <a:pt x="11234" y="3295"/>
                </a:cubicBezTo>
                <a:cubicBezTo>
                  <a:pt x="11652" y="3539"/>
                  <a:pt x="11923" y="3938"/>
                  <a:pt x="11839" y="4185"/>
                </a:cubicBezTo>
                <a:cubicBezTo>
                  <a:pt x="11755" y="4433"/>
                  <a:pt x="11348" y="4434"/>
                  <a:pt x="10931" y="4189"/>
                </a:cubicBezTo>
                <a:cubicBezTo>
                  <a:pt x="10513" y="3944"/>
                  <a:pt x="10242" y="3545"/>
                  <a:pt x="10326" y="3298"/>
                </a:cubicBezTo>
                <a:cubicBezTo>
                  <a:pt x="10368" y="3175"/>
                  <a:pt x="10491" y="3112"/>
                  <a:pt x="10655" y="3111"/>
                </a:cubicBezTo>
                <a:close/>
                <a:moveTo>
                  <a:pt x="15410" y="5650"/>
                </a:moveTo>
                <a:cubicBezTo>
                  <a:pt x="15596" y="5670"/>
                  <a:pt x="15829" y="6027"/>
                  <a:pt x="15964" y="6522"/>
                </a:cubicBezTo>
                <a:cubicBezTo>
                  <a:pt x="16118" y="7088"/>
                  <a:pt x="16085" y="7620"/>
                  <a:pt x="15891" y="7711"/>
                </a:cubicBezTo>
                <a:cubicBezTo>
                  <a:pt x="15697" y="7803"/>
                  <a:pt x="15415" y="7416"/>
                  <a:pt x="15261" y="6850"/>
                </a:cubicBezTo>
                <a:cubicBezTo>
                  <a:pt x="15107" y="6284"/>
                  <a:pt x="15139" y="5752"/>
                  <a:pt x="15333" y="5661"/>
                </a:cubicBezTo>
                <a:cubicBezTo>
                  <a:pt x="15357" y="5649"/>
                  <a:pt x="15384" y="5647"/>
                  <a:pt x="15410" y="5650"/>
                </a:cubicBezTo>
                <a:close/>
                <a:moveTo>
                  <a:pt x="11290" y="5956"/>
                </a:moveTo>
                <a:cubicBezTo>
                  <a:pt x="11358" y="5965"/>
                  <a:pt x="11425" y="6005"/>
                  <a:pt x="11476" y="6071"/>
                </a:cubicBezTo>
                <a:cubicBezTo>
                  <a:pt x="12259" y="7078"/>
                  <a:pt x="12690" y="8423"/>
                  <a:pt x="12690" y="9862"/>
                </a:cubicBezTo>
                <a:cubicBezTo>
                  <a:pt x="12690" y="10225"/>
                  <a:pt x="12662" y="10581"/>
                  <a:pt x="12608" y="10928"/>
                </a:cubicBezTo>
                <a:cubicBezTo>
                  <a:pt x="12580" y="11103"/>
                  <a:pt x="12661" y="11276"/>
                  <a:pt x="12791" y="11330"/>
                </a:cubicBezTo>
                <a:lnTo>
                  <a:pt x="12894" y="11373"/>
                </a:lnTo>
                <a:cubicBezTo>
                  <a:pt x="13047" y="11436"/>
                  <a:pt x="13209" y="11314"/>
                  <a:pt x="13242" y="11108"/>
                </a:cubicBezTo>
                <a:cubicBezTo>
                  <a:pt x="13306" y="10702"/>
                  <a:pt x="13341" y="10285"/>
                  <a:pt x="13341" y="9862"/>
                </a:cubicBezTo>
                <a:cubicBezTo>
                  <a:pt x="13341" y="9103"/>
                  <a:pt x="13236" y="8361"/>
                  <a:pt x="13030" y="7658"/>
                </a:cubicBezTo>
                <a:cubicBezTo>
                  <a:pt x="12938" y="7344"/>
                  <a:pt x="12827" y="7039"/>
                  <a:pt x="12697" y="6748"/>
                </a:cubicBezTo>
                <a:cubicBezTo>
                  <a:pt x="12607" y="6549"/>
                  <a:pt x="12671" y="6287"/>
                  <a:pt x="12842" y="6199"/>
                </a:cubicBezTo>
                <a:cubicBezTo>
                  <a:pt x="12976" y="6130"/>
                  <a:pt x="13130" y="6212"/>
                  <a:pt x="13202" y="6375"/>
                </a:cubicBezTo>
                <a:cubicBezTo>
                  <a:pt x="13346" y="6698"/>
                  <a:pt x="13471" y="7037"/>
                  <a:pt x="13572" y="7385"/>
                </a:cubicBezTo>
                <a:cubicBezTo>
                  <a:pt x="13804" y="8176"/>
                  <a:pt x="13921" y="9009"/>
                  <a:pt x="13921" y="9862"/>
                </a:cubicBezTo>
                <a:cubicBezTo>
                  <a:pt x="13921" y="9863"/>
                  <a:pt x="13921" y="9865"/>
                  <a:pt x="13921" y="9866"/>
                </a:cubicBezTo>
                <a:cubicBezTo>
                  <a:pt x="13921" y="10043"/>
                  <a:pt x="14013" y="10197"/>
                  <a:pt x="14146" y="10226"/>
                </a:cubicBezTo>
                <a:lnTo>
                  <a:pt x="14258" y="10250"/>
                </a:lnTo>
                <a:cubicBezTo>
                  <a:pt x="14420" y="10286"/>
                  <a:pt x="14571" y="10122"/>
                  <a:pt x="14573" y="9905"/>
                </a:cubicBezTo>
                <a:cubicBezTo>
                  <a:pt x="14573" y="9891"/>
                  <a:pt x="14573" y="9877"/>
                  <a:pt x="14573" y="9862"/>
                </a:cubicBezTo>
                <a:cubicBezTo>
                  <a:pt x="14573" y="9631"/>
                  <a:pt x="14729" y="9448"/>
                  <a:pt x="14910" y="9486"/>
                </a:cubicBezTo>
                <a:cubicBezTo>
                  <a:pt x="15052" y="9515"/>
                  <a:pt x="15154" y="9690"/>
                  <a:pt x="15153" y="9879"/>
                </a:cubicBezTo>
                <a:cubicBezTo>
                  <a:pt x="15153" y="10186"/>
                  <a:pt x="15138" y="10493"/>
                  <a:pt x="15112" y="10796"/>
                </a:cubicBezTo>
                <a:cubicBezTo>
                  <a:pt x="15112" y="10805"/>
                  <a:pt x="15113" y="10814"/>
                  <a:pt x="15112" y="10824"/>
                </a:cubicBezTo>
                <a:cubicBezTo>
                  <a:pt x="15112" y="10829"/>
                  <a:pt x="15109" y="10834"/>
                  <a:pt x="15108" y="10839"/>
                </a:cubicBezTo>
                <a:cubicBezTo>
                  <a:pt x="14928" y="12876"/>
                  <a:pt x="14191" y="14784"/>
                  <a:pt x="13023" y="16182"/>
                </a:cubicBezTo>
                <a:cubicBezTo>
                  <a:pt x="12967" y="16248"/>
                  <a:pt x="12898" y="16280"/>
                  <a:pt x="12828" y="16280"/>
                </a:cubicBezTo>
                <a:cubicBezTo>
                  <a:pt x="12744" y="16280"/>
                  <a:pt x="12661" y="16234"/>
                  <a:pt x="12603" y="16141"/>
                </a:cubicBezTo>
                <a:cubicBezTo>
                  <a:pt x="12503" y="15979"/>
                  <a:pt x="12532" y="15740"/>
                  <a:pt x="12649" y="15599"/>
                </a:cubicBezTo>
                <a:cubicBezTo>
                  <a:pt x="13570" y="14488"/>
                  <a:pt x="14196" y="13028"/>
                  <a:pt x="14448" y="11445"/>
                </a:cubicBezTo>
                <a:cubicBezTo>
                  <a:pt x="14480" y="11246"/>
                  <a:pt x="14381" y="11050"/>
                  <a:pt x="14228" y="11017"/>
                </a:cubicBezTo>
                <a:lnTo>
                  <a:pt x="14119" y="10993"/>
                </a:lnTo>
                <a:cubicBezTo>
                  <a:pt x="13978" y="10962"/>
                  <a:pt x="13841" y="11079"/>
                  <a:pt x="13811" y="11264"/>
                </a:cubicBezTo>
                <a:cubicBezTo>
                  <a:pt x="13768" y="11535"/>
                  <a:pt x="13713" y="11803"/>
                  <a:pt x="13646" y="12065"/>
                </a:cubicBezTo>
                <a:cubicBezTo>
                  <a:pt x="13645" y="12072"/>
                  <a:pt x="13645" y="12078"/>
                  <a:pt x="13643" y="12084"/>
                </a:cubicBezTo>
                <a:cubicBezTo>
                  <a:pt x="13641" y="12091"/>
                  <a:pt x="13638" y="12096"/>
                  <a:pt x="13636" y="12102"/>
                </a:cubicBezTo>
                <a:cubicBezTo>
                  <a:pt x="13479" y="12704"/>
                  <a:pt x="13261" y="13278"/>
                  <a:pt x="12979" y="13810"/>
                </a:cubicBezTo>
                <a:cubicBezTo>
                  <a:pt x="12923" y="13916"/>
                  <a:pt x="12832" y="13973"/>
                  <a:pt x="12740" y="13973"/>
                </a:cubicBezTo>
                <a:cubicBezTo>
                  <a:pt x="12675" y="13973"/>
                  <a:pt x="12609" y="13945"/>
                  <a:pt x="12554" y="13884"/>
                </a:cubicBezTo>
                <a:cubicBezTo>
                  <a:pt x="12435" y="13753"/>
                  <a:pt x="12428" y="13517"/>
                  <a:pt x="12516" y="13350"/>
                </a:cubicBezTo>
                <a:cubicBezTo>
                  <a:pt x="12644" y="13105"/>
                  <a:pt x="12758" y="12851"/>
                  <a:pt x="12856" y="12589"/>
                </a:cubicBezTo>
                <a:cubicBezTo>
                  <a:pt x="12930" y="12393"/>
                  <a:pt x="12852" y="12155"/>
                  <a:pt x="12694" y="12089"/>
                </a:cubicBezTo>
                <a:lnTo>
                  <a:pt x="12591" y="12047"/>
                </a:lnTo>
                <a:cubicBezTo>
                  <a:pt x="12465" y="11995"/>
                  <a:pt x="12328" y="12068"/>
                  <a:pt x="12270" y="12223"/>
                </a:cubicBezTo>
                <a:cubicBezTo>
                  <a:pt x="12010" y="12912"/>
                  <a:pt x="11635" y="13526"/>
                  <a:pt x="11161" y="14021"/>
                </a:cubicBezTo>
                <a:cubicBezTo>
                  <a:pt x="11108" y="14077"/>
                  <a:pt x="11043" y="14105"/>
                  <a:pt x="10980" y="14105"/>
                </a:cubicBezTo>
                <a:cubicBezTo>
                  <a:pt x="10877" y="14105"/>
                  <a:pt x="10776" y="14033"/>
                  <a:pt x="10722" y="13897"/>
                </a:cubicBezTo>
                <a:cubicBezTo>
                  <a:pt x="10655" y="13731"/>
                  <a:pt x="10702" y="13528"/>
                  <a:pt x="10813" y="13411"/>
                </a:cubicBezTo>
                <a:cubicBezTo>
                  <a:pt x="11326" y="12870"/>
                  <a:pt x="11703" y="12164"/>
                  <a:pt x="11914" y="11375"/>
                </a:cubicBezTo>
                <a:cubicBezTo>
                  <a:pt x="11915" y="11372"/>
                  <a:pt x="11915" y="11370"/>
                  <a:pt x="11915" y="11367"/>
                </a:cubicBezTo>
                <a:cubicBezTo>
                  <a:pt x="11916" y="11364"/>
                  <a:pt x="11917" y="11360"/>
                  <a:pt x="11918" y="11356"/>
                </a:cubicBezTo>
                <a:cubicBezTo>
                  <a:pt x="12043" y="10883"/>
                  <a:pt x="12109" y="10379"/>
                  <a:pt x="12109" y="9862"/>
                </a:cubicBezTo>
                <a:cubicBezTo>
                  <a:pt x="12109" y="8625"/>
                  <a:pt x="11737" y="7469"/>
                  <a:pt x="11062" y="6605"/>
                </a:cubicBezTo>
                <a:cubicBezTo>
                  <a:pt x="10936" y="6444"/>
                  <a:pt x="10946" y="6171"/>
                  <a:pt x="11093" y="6026"/>
                </a:cubicBezTo>
                <a:cubicBezTo>
                  <a:pt x="11151" y="5970"/>
                  <a:pt x="11221" y="5947"/>
                  <a:pt x="11290" y="5956"/>
                </a:cubicBezTo>
                <a:close/>
                <a:moveTo>
                  <a:pt x="8648" y="6652"/>
                </a:moveTo>
                <a:cubicBezTo>
                  <a:pt x="9998" y="6652"/>
                  <a:pt x="11092" y="8089"/>
                  <a:pt x="11092" y="9862"/>
                </a:cubicBezTo>
                <a:cubicBezTo>
                  <a:pt x="11092" y="11636"/>
                  <a:pt x="9998" y="13075"/>
                  <a:pt x="8648" y="13075"/>
                </a:cubicBezTo>
                <a:cubicBezTo>
                  <a:pt x="7298" y="13075"/>
                  <a:pt x="6202" y="11636"/>
                  <a:pt x="6202" y="9862"/>
                </a:cubicBezTo>
                <a:cubicBezTo>
                  <a:pt x="6202" y="8089"/>
                  <a:pt x="7298" y="6652"/>
                  <a:pt x="8648" y="6652"/>
                </a:cubicBezTo>
                <a:close/>
                <a:moveTo>
                  <a:pt x="9217" y="8105"/>
                </a:moveTo>
                <a:cubicBezTo>
                  <a:pt x="8745" y="8105"/>
                  <a:pt x="8364" y="8608"/>
                  <a:pt x="8364" y="9228"/>
                </a:cubicBezTo>
                <a:cubicBezTo>
                  <a:pt x="8364" y="9847"/>
                  <a:pt x="8745" y="10349"/>
                  <a:pt x="9217" y="10349"/>
                </a:cubicBezTo>
                <a:cubicBezTo>
                  <a:pt x="9689" y="10349"/>
                  <a:pt x="10072" y="9847"/>
                  <a:pt x="10072" y="9228"/>
                </a:cubicBezTo>
                <a:cubicBezTo>
                  <a:pt x="10072" y="8608"/>
                  <a:pt x="9689" y="8105"/>
                  <a:pt x="9217" y="8105"/>
                </a:cubicBezTo>
                <a:close/>
                <a:moveTo>
                  <a:pt x="1858" y="8467"/>
                </a:moveTo>
                <a:cubicBezTo>
                  <a:pt x="2060" y="8410"/>
                  <a:pt x="2300" y="8839"/>
                  <a:pt x="2397" y="9426"/>
                </a:cubicBezTo>
                <a:cubicBezTo>
                  <a:pt x="2493" y="10014"/>
                  <a:pt x="2407" y="10537"/>
                  <a:pt x="2206" y="10594"/>
                </a:cubicBezTo>
                <a:cubicBezTo>
                  <a:pt x="2005" y="10651"/>
                  <a:pt x="1764" y="10222"/>
                  <a:pt x="1668" y="9634"/>
                </a:cubicBezTo>
                <a:cubicBezTo>
                  <a:pt x="1572" y="9047"/>
                  <a:pt x="1657" y="8524"/>
                  <a:pt x="1858" y="8467"/>
                </a:cubicBezTo>
                <a:close/>
                <a:moveTo>
                  <a:pt x="4938" y="10016"/>
                </a:moveTo>
                <a:cubicBezTo>
                  <a:pt x="5084" y="10028"/>
                  <a:pt x="5192" y="10194"/>
                  <a:pt x="5208" y="10384"/>
                </a:cubicBezTo>
                <a:cubicBezTo>
                  <a:pt x="5385" y="12432"/>
                  <a:pt x="6588" y="14062"/>
                  <a:pt x="8141" y="14361"/>
                </a:cubicBezTo>
                <a:cubicBezTo>
                  <a:pt x="8279" y="14388"/>
                  <a:pt x="8395" y="14527"/>
                  <a:pt x="8405" y="14710"/>
                </a:cubicBezTo>
                <a:cubicBezTo>
                  <a:pt x="8418" y="14943"/>
                  <a:pt x="8280" y="15124"/>
                  <a:pt x="8117" y="15124"/>
                </a:cubicBezTo>
                <a:cubicBezTo>
                  <a:pt x="8103" y="15124"/>
                  <a:pt x="8090" y="15123"/>
                  <a:pt x="8076" y="15120"/>
                </a:cubicBezTo>
                <a:cubicBezTo>
                  <a:pt x="6965" y="14913"/>
                  <a:pt x="6009" y="14122"/>
                  <a:pt x="5383" y="12993"/>
                </a:cubicBezTo>
                <a:cubicBezTo>
                  <a:pt x="5294" y="12833"/>
                  <a:pt x="5132" y="12776"/>
                  <a:pt x="4993" y="12856"/>
                </a:cubicBezTo>
                <a:cubicBezTo>
                  <a:pt x="4806" y="12964"/>
                  <a:pt x="4738" y="13272"/>
                  <a:pt x="4859" y="13489"/>
                </a:cubicBezTo>
                <a:cubicBezTo>
                  <a:pt x="5722" y="15038"/>
                  <a:pt x="7110" y="16021"/>
                  <a:pt x="8628" y="16029"/>
                </a:cubicBezTo>
                <a:cubicBezTo>
                  <a:pt x="8773" y="16030"/>
                  <a:pt x="8909" y="16156"/>
                  <a:pt x="8933" y="16345"/>
                </a:cubicBezTo>
                <a:cubicBezTo>
                  <a:pt x="8964" y="16584"/>
                  <a:pt x="8825" y="16790"/>
                  <a:pt x="8648" y="16790"/>
                </a:cubicBezTo>
                <a:cubicBezTo>
                  <a:pt x="7929" y="16790"/>
                  <a:pt x="7237" y="16594"/>
                  <a:pt x="6602" y="16239"/>
                </a:cubicBezTo>
                <a:cubicBezTo>
                  <a:pt x="6438" y="16147"/>
                  <a:pt x="6247" y="16249"/>
                  <a:pt x="6178" y="16465"/>
                </a:cubicBezTo>
                <a:lnTo>
                  <a:pt x="6176" y="16478"/>
                </a:lnTo>
                <a:cubicBezTo>
                  <a:pt x="6106" y="16696"/>
                  <a:pt x="6185" y="16945"/>
                  <a:pt x="6351" y="17037"/>
                </a:cubicBezTo>
                <a:cubicBezTo>
                  <a:pt x="6675" y="17217"/>
                  <a:pt x="7012" y="17360"/>
                  <a:pt x="7361" y="17462"/>
                </a:cubicBezTo>
                <a:cubicBezTo>
                  <a:pt x="7508" y="17505"/>
                  <a:pt x="7623" y="17676"/>
                  <a:pt x="7610" y="17872"/>
                </a:cubicBezTo>
                <a:cubicBezTo>
                  <a:pt x="7595" y="18077"/>
                  <a:pt x="7465" y="18221"/>
                  <a:pt x="7320" y="18221"/>
                </a:cubicBezTo>
                <a:cubicBezTo>
                  <a:pt x="7299" y="18221"/>
                  <a:pt x="7279" y="18218"/>
                  <a:pt x="7258" y="18212"/>
                </a:cubicBezTo>
                <a:cubicBezTo>
                  <a:pt x="6665" y="18042"/>
                  <a:pt x="6102" y="17763"/>
                  <a:pt x="5577" y="17392"/>
                </a:cubicBezTo>
                <a:cubicBezTo>
                  <a:pt x="5575" y="17391"/>
                  <a:pt x="5573" y="17391"/>
                  <a:pt x="5571" y="17390"/>
                </a:cubicBezTo>
                <a:cubicBezTo>
                  <a:pt x="5552" y="17379"/>
                  <a:pt x="5534" y="17366"/>
                  <a:pt x="5517" y="17351"/>
                </a:cubicBezTo>
                <a:cubicBezTo>
                  <a:pt x="4892" y="16899"/>
                  <a:pt x="4323" y="16313"/>
                  <a:pt x="3832" y="15603"/>
                </a:cubicBezTo>
                <a:cubicBezTo>
                  <a:pt x="3713" y="15431"/>
                  <a:pt x="3736" y="15157"/>
                  <a:pt x="3891" y="15025"/>
                </a:cubicBezTo>
                <a:cubicBezTo>
                  <a:pt x="4013" y="14922"/>
                  <a:pt x="4176" y="14968"/>
                  <a:pt x="4274" y="15109"/>
                </a:cubicBezTo>
                <a:cubicBezTo>
                  <a:pt x="4559" y="15518"/>
                  <a:pt x="4873" y="15879"/>
                  <a:pt x="5209" y="16195"/>
                </a:cubicBezTo>
                <a:cubicBezTo>
                  <a:pt x="5378" y="16353"/>
                  <a:pt x="5615" y="16262"/>
                  <a:pt x="5695" y="16011"/>
                </a:cubicBezTo>
                <a:lnTo>
                  <a:pt x="5697" y="16005"/>
                </a:lnTo>
                <a:cubicBezTo>
                  <a:pt x="5754" y="15825"/>
                  <a:pt x="5712" y="15614"/>
                  <a:pt x="5591" y="15500"/>
                </a:cubicBezTo>
                <a:cubicBezTo>
                  <a:pt x="4925" y="14876"/>
                  <a:pt x="4372" y="14049"/>
                  <a:pt x="3983" y="13080"/>
                </a:cubicBezTo>
                <a:cubicBezTo>
                  <a:pt x="3976" y="13065"/>
                  <a:pt x="3966" y="13051"/>
                  <a:pt x="3961" y="13034"/>
                </a:cubicBezTo>
                <a:cubicBezTo>
                  <a:pt x="3958" y="13026"/>
                  <a:pt x="3957" y="13018"/>
                  <a:pt x="3955" y="13010"/>
                </a:cubicBezTo>
                <a:cubicBezTo>
                  <a:pt x="3797" y="12606"/>
                  <a:pt x="3664" y="12179"/>
                  <a:pt x="3568" y="11729"/>
                </a:cubicBezTo>
                <a:cubicBezTo>
                  <a:pt x="3520" y="11506"/>
                  <a:pt x="3635" y="11273"/>
                  <a:pt x="3819" y="11247"/>
                </a:cubicBezTo>
                <a:cubicBezTo>
                  <a:pt x="3964" y="11226"/>
                  <a:pt x="4093" y="11365"/>
                  <a:pt x="4133" y="11549"/>
                </a:cubicBezTo>
                <a:cubicBezTo>
                  <a:pt x="4164" y="11691"/>
                  <a:pt x="4199" y="11830"/>
                  <a:pt x="4237" y="11967"/>
                </a:cubicBezTo>
                <a:cubicBezTo>
                  <a:pt x="4302" y="12197"/>
                  <a:pt x="4503" y="12305"/>
                  <a:pt x="4674" y="12206"/>
                </a:cubicBezTo>
                <a:cubicBezTo>
                  <a:pt x="4831" y="12116"/>
                  <a:pt x="4906" y="11883"/>
                  <a:pt x="4848" y="11672"/>
                </a:cubicBezTo>
                <a:cubicBezTo>
                  <a:pt x="4739" y="11280"/>
                  <a:pt x="4664" y="10867"/>
                  <a:pt x="4629" y="10438"/>
                </a:cubicBezTo>
                <a:cubicBezTo>
                  <a:pt x="4610" y="10207"/>
                  <a:pt x="4753" y="10002"/>
                  <a:pt x="4938" y="10016"/>
                </a:cubicBezTo>
                <a:close/>
                <a:moveTo>
                  <a:pt x="10904" y="17039"/>
                </a:moveTo>
                <a:cubicBezTo>
                  <a:pt x="11206" y="17007"/>
                  <a:pt x="11442" y="17101"/>
                  <a:pt x="11483" y="17297"/>
                </a:cubicBezTo>
                <a:cubicBezTo>
                  <a:pt x="11538" y="17558"/>
                  <a:pt x="11225" y="17900"/>
                  <a:pt x="10784" y="18060"/>
                </a:cubicBezTo>
                <a:cubicBezTo>
                  <a:pt x="10343" y="18220"/>
                  <a:pt x="9942" y="18139"/>
                  <a:pt x="9887" y="17878"/>
                </a:cubicBezTo>
                <a:cubicBezTo>
                  <a:pt x="9832" y="17617"/>
                  <a:pt x="10144" y="17275"/>
                  <a:pt x="10585" y="17115"/>
                </a:cubicBezTo>
                <a:cubicBezTo>
                  <a:pt x="10695" y="17075"/>
                  <a:pt x="10803" y="17050"/>
                  <a:pt x="10904" y="17039"/>
                </a:cubicBezTo>
                <a:close/>
              </a:path>
            </a:pathLst>
          </a:custGeom>
          <a:solidFill>
            <a:srgbClr val="000000"/>
          </a:solidFill>
          <a:ln w="12700">
            <a:miter lim="400000"/>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sp>
        <p:nvSpPr>
          <p:cNvPr id="492" name="Molecule"/>
          <p:cNvSpPr/>
          <p:nvPr/>
        </p:nvSpPr>
        <p:spPr>
          <a:xfrm>
            <a:off x="9361015" y="8896903"/>
            <a:ext cx="373546" cy="324570"/>
          </a:xfrm>
          <a:custGeom>
            <a:avLst/>
            <a:gdLst/>
            <a:ahLst/>
            <a:cxnLst>
              <a:cxn ang="0">
                <a:pos x="wd2" y="hd2"/>
              </a:cxn>
              <a:cxn ang="5400000">
                <a:pos x="wd2" y="hd2"/>
              </a:cxn>
              <a:cxn ang="10800000">
                <a:pos x="wd2" y="hd2"/>
              </a:cxn>
              <a:cxn ang="16200000">
                <a:pos x="wd2" y="hd2"/>
              </a:cxn>
            </a:cxnLst>
            <a:rect l="0" t="0" r="r" b="b"/>
            <a:pathLst>
              <a:path w="20825" h="21600" fill="norm" stroke="1" extrusionOk="0">
                <a:moveTo>
                  <a:pt x="2726" y="0"/>
                </a:moveTo>
                <a:cubicBezTo>
                  <a:pt x="2262" y="0"/>
                  <a:pt x="1792" y="142"/>
                  <a:pt x="1361" y="440"/>
                </a:cubicBezTo>
                <a:cubicBezTo>
                  <a:pt x="57" y="1343"/>
                  <a:pt x="-387" y="3336"/>
                  <a:pt x="369" y="4892"/>
                </a:cubicBezTo>
                <a:cubicBezTo>
                  <a:pt x="875" y="5935"/>
                  <a:pt x="1791" y="6516"/>
                  <a:pt x="2733" y="6516"/>
                </a:cubicBezTo>
                <a:cubicBezTo>
                  <a:pt x="2959" y="6516"/>
                  <a:pt x="3186" y="6484"/>
                  <a:pt x="3410" y="6415"/>
                </a:cubicBezTo>
                <a:lnTo>
                  <a:pt x="4436" y="8528"/>
                </a:lnTo>
                <a:cubicBezTo>
                  <a:pt x="3958" y="9115"/>
                  <a:pt x="3662" y="9916"/>
                  <a:pt x="3662" y="10800"/>
                </a:cubicBezTo>
                <a:cubicBezTo>
                  <a:pt x="3662" y="11684"/>
                  <a:pt x="3958" y="12485"/>
                  <a:pt x="4436" y="13072"/>
                </a:cubicBezTo>
                <a:lnTo>
                  <a:pt x="3410" y="15187"/>
                </a:lnTo>
                <a:cubicBezTo>
                  <a:pt x="3186" y="15119"/>
                  <a:pt x="2959" y="15084"/>
                  <a:pt x="2733" y="15084"/>
                </a:cubicBezTo>
                <a:cubicBezTo>
                  <a:pt x="1791" y="15084"/>
                  <a:pt x="875" y="15665"/>
                  <a:pt x="369" y="16708"/>
                </a:cubicBezTo>
                <a:cubicBezTo>
                  <a:pt x="-387" y="18264"/>
                  <a:pt x="57" y="20259"/>
                  <a:pt x="1361" y="21162"/>
                </a:cubicBezTo>
                <a:cubicBezTo>
                  <a:pt x="1792" y="21460"/>
                  <a:pt x="2262" y="21600"/>
                  <a:pt x="2726" y="21600"/>
                </a:cubicBezTo>
                <a:cubicBezTo>
                  <a:pt x="3668" y="21600"/>
                  <a:pt x="4584" y="21018"/>
                  <a:pt x="5090" y="19976"/>
                </a:cubicBezTo>
                <a:cubicBezTo>
                  <a:pt x="5718" y="18683"/>
                  <a:pt x="5518" y="17090"/>
                  <a:pt x="4685" y="16070"/>
                </a:cubicBezTo>
                <a:lnTo>
                  <a:pt x="5711" y="13956"/>
                </a:lnTo>
                <a:cubicBezTo>
                  <a:pt x="5929" y="14023"/>
                  <a:pt x="6157" y="14058"/>
                  <a:pt x="6392" y="14058"/>
                </a:cubicBezTo>
                <a:cubicBezTo>
                  <a:pt x="7643" y="14058"/>
                  <a:pt x="8698" y="13052"/>
                  <a:pt x="9020" y="11681"/>
                </a:cubicBezTo>
                <a:lnTo>
                  <a:pt x="11805" y="11681"/>
                </a:lnTo>
                <a:cubicBezTo>
                  <a:pt x="12127" y="13052"/>
                  <a:pt x="13181" y="14058"/>
                  <a:pt x="14433" y="14058"/>
                </a:cubicBezTo>
                <a:cubicBezTo>
                  <a:pt x="14667" y="14058"/>
                  <a:pt x="14896" y="14023"/>
                  <a:pt x="15113" y="13956"/>
                </a:cubicBezTo>
                <a:lnTo>
                  <a:pt x="16139" y="16070"/>
                </a:lnTo>
                <a:cubicBezTo>
                  <a:pt x="15307" y="17090"/>
                  <a:pt x="15106" y="18683"/>
                  <a:pt x="15734" y="19976"/>
                </a:cubicBezTo>
                <a:cubicBezTo>
                  <a:pt x="16240" y="21018"/>
                  <a:pt x="17156" y="21600"/>
                  <a:pt x="18098" y="21600"/>
                </a:cubicBezTo>
                <a:cubicBezTo>
                  <a:pt x="18563" y="21600"/>
                  <a:pt x="19033" y="21460"/>
                  <a:pt x="19464" y="21162"/>
                </a:cubicBezTo>
                <a:cubicBezTo>
                  <a:pt x="20768" y="20259"/>
                  <a:pt x="21213" y="18264"/>
                  <a:pt x="20457" y="16708"/>
                </a:cubicBezTo>
                <a:cubicBezTo>
                  <a:pt x="19951" y="15665"/>
                  <a:pt x="19035" y="15083"/>
                  <a:pt x="18093" y="15084"/>
                </a:cubicBezTo>
                <a:cubicBezTo>
                  <a:pt x="17867" y="15084"/>
                  <a:pt x="17640" y="15119"/>
                  <a:pt x="17416" y="15187"/>
                </a:cubicBezTo>
                <a:lnTo>
                  <a:pt x="16388" y="13072"/>
                </a:lnTo>
                <a:cubicBezTo>
                  <a:pt x="16867" y="12485"/>
                  <a:pt x="17162" y="11684"/>
                  <a:pt x="17162" y="10800"/>
                </a:cubicBezTo>
                <a:cubicBezTo>
                  <a:pt x="17162" y="9916"/>
                  <a:pt x="16867" y="9115"/>
                  <a:pt x="16388" y="8528"/>
                </a:cubicBezTo>
                <a:lnTo>
                  <a:pt x="17416" y="6415"/>
                </a:lnTo>
                <a:cubicBezTo>
                  <a:pt x="17640" y="6484"/>
                  <a:pt x="17867" y="6516"/>
                  <a:pt x="18093" y="6516"/>
                </a:cubicBezTo>
                <a:cubicBezTo>
                  <a:pt x="19035" y="6516"/>
                  <a:pt x="19951" y="5935"/>
                  <a:pt x="20457" y="4892"/>
                </a:cubicBezTo>
                <a:cubicBezTo>
                  <a:pt x="21213" y="3336"/>
                  <a:pt x="20768" y="1343"/>
                  <a:pt x="19464" y="440"/>
                </a:cubicBezTo>
                <a:cubicBezTo>
                  <a:pt x="19033" y="142"/>
                  <a:pt x="18563" y="0"/>
                  <a:pt x="18098" y="0"/>
                </a:cubicBezTo>
                <a:cubicBezTo>
                  <a:pt x="17156" y="0"/>
                  <a:pt x="16240" y="582"/>
                  <a:pt x="15734" y="1624"/>
                </a:cubicBezTo>
                <a:cubicBezTo>
                  <a:pt x="15106" y="2917"/>
                  <a:pt x="15307" y="4510"/>
                  <a:pt x="16139" y="5530"/>
                </a:cubicBezTo>
                <a:lnTo>
                  <a:pt x="15113" y="7644"/>
                </a:lnTo>
                <a:cubicBezTo>
                  <a:pt x="14896" y="7577"/>
                  <a:pt x="14667" y="7542"/>
                  <a:pt x="14433" y="7542"/>
                </a:cubicBezTo>
                <a:cubicBezTo>
                  <a:pt x="13181" y="7542"/>
                  <a:pt x="12127" y="8548"/>
                  <a:pt x="11805" y="9919"/>
                </a:cubicBezTo>
                <a:lnTo>
                  <a:pt x="9020" y="9919"/>
                </a:lnTo>
                <a:cubicBezTo>
                  <a:pt x="8698" y="8548"/>
                  <a:pt x="7643" y="7542"/>
                  <a:pt x="6392" y="7542"/>
                </a:cubicBezTo>
                <a:cubicBezTo>
                  <a:pt x="6157" y="7542"/>
                  <a:pt x="5929" y="7577"/>
                  <a:pt x="5711" y="7644"/>
                </a:cubicBezTo>
                <a:lnTo>
                  <a:pt x="4685" y="5530"/>
                </a:lnTo>
                <a:cubicBezTo>
                  <a:pt x="5518" y="4510"/>
                  <a:pt x="5718" y="2917"/>
                  <a:pt x="5090" y="1624"/>
                </a:cubicBezTo>
                <a:cubicBezTo>
                  <a:pt x="4584" y="582"/>
                  <a:pt x="3668" y="0"/>
                  <a:pt x="2726" y="0"/>
                </a:cubicBezTo>
                <a:close/>
                <a:moveTo>
                  <a:pt x="2728" y="1761"/>
                </a:moveTo>
                <a:cubicBezTo>
                  <a:pt x="3175" y="1761"/>
                  <a:pt x="3591" y="2046"/>
                  <a:pt x="3815" y="2507"/>
                </a:cubicBezTo>
                <a:cubicBezTo>
                  <a:pt x="3983" y="2853"/>
                  <a:pt x="4027" y="3257"/>
                  <a:pt x="3941" y="3644"/>
                </a:cubicBezTo>
                <a:cubicBezTo>
                  <a:pt x="3855" y="4030"/>
                  <a:pt x="3649" y="4353"/>
                  <a:pt x="3359" y="4554"/>
                </a:cubicBezTo>
                <a:cubicBezTo>
                  <a:pt x="3165" y="4688"/>
                  <a:pt x="2954" y="4755"/>
                  <a:pt x="2733" y="4755"/>
                </a:cubicBezTo>
                <a:cubicBezTo>
                  <a:pt x="2286" y="4755"/>
                  <a:pt x="1868" y="4470"/>
                  <a:pt x="1644" y="4010"/>
                </a:cubicBezTo>
                <a:cubicBezTo>
                  <a:pt x="1476" y="3664"/>
                  <a:pt x="1432" y="3259"/>
                  <a:pt x="1518" y="2873"/>
                </a:cubicBezTo>
                <a:cubicBezTo>
                  <a:pt x="1604" y="2486"/>
                  <a:pt x="1810" y="2163"/>
                  <a:pt x="2100" y="1963"/>
                </a:cubicBezTo>
                <a:cubicBezTo>
                  <a:pt x="2294" y="1828"/>
                  <a:pt x="2506" y="1761"/>
                  <a:pt x="2728" y="1761"/>
                </a:cubicBezTo>
                <a:close/>
                <a:moveTo>
                  <a:pt x="18098" y="1761"/>
                </a:moveTo>
                <a:cubicBezTo>
                  <a:pt x="18320" y="1761"/>
                  <a:pt x="18530" y="1829"/>
                  <a:pt x="18724" y="1963"/>
                </a:cubicBezTo>
                <a:cubicBezTo>
                  <a:pt x="19014" y="2163"/>
                  <a:pt x="19222" y="2486"/>
                  <a:pt x="19308" y="2873"/>
                </a:cubicBezTo>
                <a:cubicBezTo>
                  <a:pt x="19394" y="3259"/>
                  <a:pt x="19348" y="3664"/>
                  <a:pt x="19180" y="4010"/>
                </a:cubicBezTo>
                <a:cubicBezTo>
                  <a:pt x="18956" y="4470"/>
                  <a:pt x="18540" y="4755"/>
                  <a:pt x="18093" y="4755"/>
                </a:cubicBezTo>
                <a:cubicBezTo>
                  <a:pt x="17872" y="4755"/>
                  <a:pt x="17661" y="4688"/>
                  <a:pt x="17467" y="4554"/>
                </a:cubicBezTo>
                <a:cubicBezTo>
                  <a:pt x="17177" y="4353"/>
                  <a:pt x="16969" y="4030"/>
                  <a:pt x="16883" y="3644"/>
                </a:cubicBezTo>
                <a:cubicBezTo>
                  <a:pt x="16797" y="3257"/>
                  <a:pt x="16843" y="2853"/>
                  <a:pt x="17011" y="2507"/>
                </a:cubicBezTo>
                <a:cubicBezTo>
                  <a:pt x="17235" y="2046"/>
                  <a:pt x="17651" y="1761"/>
                  <a:pt x="18098" y="1761"/>
                </a:cubicBezTo>
                <a:close/>
                <a:moveTo>
                  <a:pt x="2733" y="16845"/>
                </a:moveTo>
                <a:cubicBezTo>
                  <a:pt x="2954" y="16845"/>
                  <a:pt x="3165" y="16912"/>
                  <a:pt x="3359" y="17046"/>
                </a:cubicBezTo>
                <a:cubicBezTo>
                  <a:pt x="3649" y="17247"/>
                  <a:pt x="3855" y="17572"/>
                  <a:pt x="3941" y="17958"/>
                </a:cubicBezTo>
                <a:cubicBezTo>
                  <a:pt x="4027" y="18345"/>
                  <a:pt x="3983" y="18747"/>
                  <a:pt x="3815" y="19093"/>
                </a:cubicBezTo>
                <a:cubicBezTo>
                  <a:pt x="3591" y="19554"/>
                  <a:pt x="3175" y="19841"/>
                  <a:pt x="2728" y="19841"/>
                </a:cubicBezTo>
                <a:cubicBezTo>
                  <a:pt x="2506" y="19841"/>
                  <a:pt x="2294" y="19772"/>
                  <a:pt x="2100" y="19637"/>
                </a:cubicBezTo>
                <a:cubicBezTo>
                  <a:pt x="1810" y="19437"/>
                  <a:pt x="1604" y="19114"/>
                  <a:pt x="1518" y="18727"/>
                </a:cubicBezTo>
                <a:cubicBezTo>
                  <a:pt x="1432" y="18341"/>
                  <a:pt x="1476" y="17938"/>
                  <a:pt x="1644" y="17592"/>
                </a:cubicBezTo>
                <a:cubicBezTo>
                  <a:pt x="1868" y="17132"/>
                  <a:pt x="2286" y="16845"/>
                  <a:pt x="2733" y="16845"/>
                </a:cubicBezTo>
                <a:close/>
                <a:moveTo>
                  <a:pt x="18093" y="16845"/>
                </a:moveTo>
                <a:cubicBezTo>
                  <a:pt x="18540" y="16845"/>
                  <a:pt x="18956" y="17132"/>
                  <a:pt x="19180" y="17592"/>
                </a:cubicBezTo>
                <a:cubicBezTo>
                  <a:pt x="19348" y="17938"/>
                  <a:pt x="19394" y="18341"/>
                  <a:pt x="19308" y="18727"/>
                </a:cubicBezTo>
                <a:cubicBezTo>
                  <a:pt x="19222" y="19114"/>
                  <a:pt x="19014" y="19437"/>
                  <a:pt x="18724" y="19637"/>
                </a:cubicBezTo>
                <a:cubicBezTo>
                  <a:pt x="18530" y="19772"/>
                  <a:pt x="18320" y="19839"/>
                  <a:pt x="18098" y="19839"/>
                </a:cubicBezTo>
                <a:cubicBezTo>
                  <a:pt x="17651" y="19839"/>
                  <a:pt x="17235" y="19554"/>
                  <a:pt x="17011" y="19093"/>
                </a:cubicBezTo>
                <a:cubicBezTo>
                  <a:pt x="16843" y="18747"/>
                  <a:pt x="16797" y="18345"/>
                  <a:pt x="16883" y="17958"/>
                </a:cubicBezTo>
                <a:cubicBezTo>
                  <a:pt x="16969" y="17572"/>
                  <a:pt x="17177" y="17247"/>
                  <a:pt x="17467" y="17046"/>
                </a:cubicBezTo>
                <a:cubicBezTo>
                  <a:pt x="17661" y="16912"/>
                  <a:pt x="17872" y="16845"/>
                  <a:pt x="18093" y="16845"/>
                </a:cubicBezTo>
                <a:close/>
              </a:path>
            </a:pathLst>
          </a:custGeom>
          <a:solidFill>
            <a:srgbClr val="000000"/>
          </a:solidFill>
          <a:ln w="12700">
            <a:miter lim="400000"/>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sp>
        <p:nvSpPr>
          <p:cNvPr id="493" name="Can be a physical…"/>
          <p:cNvSpPr txBox="1"/>
          <p:nvPr/>
        </p:nvSpPr>
        <p:spPr>
          <a:xfrm>
            <a:off x="8807451" y="4934653"/>
            <a:ext cx="1597064" cy="5032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1300">
                <a:solidFill>
                  <a:srgbClr val="017100"/>
                </a:solidFill>
                <a:latin typeface="+mj-lt"/>
                <a:ea typeface="+mj-ea"/>
                <a:cs typeface="+mj-cs"/>
                <a:sym typeface="Helvetica Neue"/>
              </a:defRPr>
            </a:pPr>
            <a:r>
              <a:t>Can be a physical </a:t>
            </a:r>
          </a:p>
          <a:p>
            <a:pPr>
              <a:defRPr b="1" sz="1300">
                <a:solidFill>
                  <a:srgbClr val="017100"/>
                </a:solidFill>
                <a:latin typeface="+mj-lt"/>
                <a:ea typeface="+mj-ea"/>
                <a:cs typeface="+mj-cs"/>
                <a:sym typeface="Helvetica Neue"/>
              </a:defRPr>
            </a:pPr>
            <a:r>
              <a:t>Object</a:t>
            </a:r>
          </a:p>
        </p:txBody>
      </p:sp>
      <p:sp>
        <p:nvSpPr>
          <p:cNvPr id="494" name="Can be a Digital…"/>
          <p:cNvSpPr txBox="1"/>
          <p:nvPr/>
        </p:nvSpPr>
        <p:spPr>
          <a:xfrm>
            <a:off x="6130590" y="9084890"/>
            <a:ext cx="1407199" cy="5032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1300">
                <a:solidFill>
                  <a:srgbClr val="017100"/>
                </a:solidFill>
                <a:latin typeface="+mj-lt"/>
                <a:ea typeface="+mj-ea"/>
                <a:cs typeface="+mj-cs"/>
                <a:sym typeface="Helvetica Neue"/>
              </a:defRPr>
            </a:pPr>
            <a:r>
              <a:t>Can be a Digital</a:t>
            </a:r>
          </a:p>
          <a:p>
            <a:pPr>
              <a:defRPr b="1" sz="1300">
                <a:solidFill>
                  <a:srgbClr val="017100"/>
                </a:solidFill>
                <a:latin typeface="+mj-lt"/>
                <a:ea typeface="+mj-ea"/>
                <a:cs typeface="+mj-cs"/>
                <a:sym typeface="Helvetica Neue"/>
              </a:defRPr>
            </a:pPr>
            <a:r>
              <a:t>Object</a:t>
            </a:r>
          </a:p>
        </p:txBody>
      </p:sp>
      <p:sp>
        <p:nvSpPr>
          <p:cNvPr id="495" name="Line"/>
          <p:cNvSpPr/>
          <p:nvPr/>
        </p:nvSpPr>
        <p:spPr>
          <a:xfrm>
            <a:off x="6834189" y="5560656"/>
            <a:ext cx="1" cy="542287"/>
          </a:xfrm>
          <a:prstGeom prst="line">
            <a:avLst/>
          </a:prstGeom>
          <a:ln w="25400">
            <a:solidFill>
              <a:srgbClr val="929292"/>
            </a:solidFill>
            <a:miter lim="400000"/>
            <a:headEnd type="oval"/>
            <a:tailEnd type="triangle"/>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sp>
        <p:nvSpPr>
          <p:cNvPr id="496" name="Line"/>
          <p:cNvSpPr/>
          <p:nvPr/>
        </p:nvSpPr>
        <p:spPr>
          <a:xfrm>
            <a:off x="4602001" y="2065240"/>
            <a:ext cx="1" cy="1771058"/>
          </a:xfrm>
          <a:prstGeom prst="line">
            <a:avLst/>
          </a:prstGeom>
          <a:ln w="25400">
            <a:solidFill>
              <a:srgbClr val="929292"/>
            </a:solidFill>
            <a:miter lim="400000"/>
            <a:headEnd type="oval"/>
            <a:tailEnd type="triangle"/>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sp>
        <p:nvSpPr>
          <p:cNvPr id="506" name="Connection Line"/>
          <p:cNvSpPr/>
          <p:nvPr/>
        </p:nvSpPr>
        <p:spPr>
          <a:xfrm>
            <a:off x="6516008" y="1555946"/>
            <a:ext cx="3142756" cy="3247072"/>
          </a:xfrm>
          <a:custGeom>
            <a:avLst/>
            <a:gdLst/>
            <a:ahLst/>
            <a:cxnLst>
              <a:cxn ang="0">
                <a:pos x="wd2" y="hd2"/>
              </a:cxn>
              <a:cxn ang="5400000">
                <a:pos x="wd2" y="hd2"/>
              </a:cxn>
              <a:cxn ang="10800000">
                <a:pos x="wd2" y="hd2"/>
              </a:cxn>
              <a:cxn ang="16200000">
                <a:pos x="wd2" y="hd2"/>
              </a:cxn>
            </a:cxnLst>
            <a:rect l="0" t="0" r="r" b="b"/>
            <a:pathLst>
              <a:path w="20531" h="21600" fill="norm" stroke="1" extrusionOk="0">
                <a:moveTo>
                  <a:pt x="0" y="0"/>
                </a:moveTo>
                <a:cubicBezTo>
                  <a:pt x="14802" y="2428"/>
                  <a:pt x="21600" y="9628"/>
                  <a:pt x="20395" y="21600"/>
                </a:cubicBezTo>
              </a:path>
            </a:pathLst>
          </a:custGeom>
          <a:ln w="25400">
            <a:solidFill>
              <a:srgbClr val="EE220C"/>
            </a:solidFill>
            <a:miter lim="400000"/>
            <a:headEnd type="arrow"/>
            <a:tailEnd type="oval"/>
          </a:ln>
        </p:spPr>
        <p:txBody>
          <a:bodyPr/>
          <a:lstStyle/>
          <a:p>
            <a:pPr/>
          </a:p>
        </p:txBody>
      </p:sp>
      <p:sp>
        <p:nvSpPr>
          <p:cNvPr id="498" name="Physical Objects…"/>
          <p:cNvSpPr txBox="1"/>
          <p:nvPr/>
        </p:nvSpPr>
        <p:spPr>
          <a:xfrm>
            <a:off x="8763681" y="1562759"/>
            <a:ext cx="1474725" cy="7064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1300">
                <a:solidFill>
                  <a:srgbClr val="EE220C"/>
                </a:solidFill>
                <a:latin typeface="+mj-lt"/>
                <a:ea typeface="+mj-ea"/>
                <a:cs typeface="+mj-cs"/>
                <a:sym typeface="Helvetica Neue"/>
              </a:defRPr>
            </a:pPr>
            <a:r>
              <a:t>Physical Objects</a:t>
            </a:r>
          </a:p>
          <a:p>
            <a:pPr>
              <a:defRPr b="1" sz="1300">
                <a:solidFill>
                  <a:srgbClr val="EE220C"/>
                </a:solidFill>
                <a:latin typeface="+mj-lt"/>
                <a:ea typeface="+mj-ea"/>
                <a:cs typeface="+mj-cs"/>
                <a:sym typeface="Helvetica Neue"/>
              </a:defRPr>
            </a:pPr>
            <a:r>
              <a:t>Can have </a:t>
            </a:r>
          </a:p>
          <a:p>
            <a:pPr>
              <a:defRPr b="1" sz="1300">
                <a:solidFill>
                  <a:srgbClr val="EE220C"/>
                </a:solidFill>
                <a:latin typeface="+mj-lt"/>
                <a:ea typeface="+mj-ea"/>
                <a:cs typeface="+mj-cs"/>
                <a:sym typeface="Helvetica Neue"/>
              </a:defRPr>
            </a:pPr>
            <a:r>
              <a:t>Digital Twins </a:t>
            </a:r>
          </a:p>
        </p:txBody>
      </p:sp>
      <p:sp>
        <p:nvSpPr>
          <p:cNvPr id="499" name="Digital Twins are a type of  Digital Objects"/>
          <p:cNvSpPr txBox="1"/>
          <p:nvPr/>
        </p:nvSpPr>
        <p:spPr>
          <a:xfrm>
            <a:off x="850451" y="132767"/>
            <a:ext cx="1046854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solidFill>
                  <a:srgbClr val="017100"/>
                </a:solidFill>
                <a:latin typeface="+mj-lt"/>
                <a:ea typeface="+mj-ea"/>
                <a:cs typeface="+mj-cs"/>
                <a:sym typeface="Helvetica Neue"/>
              </a:defRPr>
            </a:lvl1pPr>
          </a:lstStyle>
          <a:p>
            <a:pPr/>
            <a:r>
              <a:t>Digital Twins are a type of  Digital Objects</a:t>
            </a:r>
          </a:p>
        </p:txBody>
      </p:sp>
      <p:sp>
        <p:nvSpPr>
          <p:cNvPr id="500" name="Metadata…"/>
          <p:cNvSpPr txBox="1"/>
          <p:nvPr/>
        </p:nvSpPr>
        <p:spPr>
          <a:xfrm>
            <a:off x="6038876" y="2364529"/>
            <a:ext cx="1590626" cy="5032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1300">
                <a:solidFill>
                  <a:srgbClr val="017100"/>
                </a:solidFill>
                <a:latin typeface="+mj-lt"/>
                <a:ea typeface="+mj-ea"/>
                <a:cs typeface="+mj-cs"/>
                <a:sym typeface="Helvetica Neue"/>
              </a:defRPr>
            </a:pPr>
            <a:r>
              <a:t>Metadata</a:t>
            </a:r>
          </a:p>
          <a:p>
            <a:pPr>
              <a:defRPr b="1" sz="1300">
                <a:solidFill>
                  <a:srgbClr val="017100"/>
                </a:solidFill>
                <a:latin typeface="+mj-lt"/>
                <a:ea typeface="+mj-ea"/>
                <a:cs typeface="+mj-cs"/>
                <a:sym typeface="Helvetica Neue"/>
              </a:defRPr>
            </a:pPr>
            <a:r>
              <a:t>Are Digital Objects</a:t>
            </a:r>
          </a:p>
        </p:txBody>
      </p:sp>
      <p:sp>
        <p:nvSpPr>
          <p:cNvPr id="501" name="FAIR Digital Objects are stored…"/>
          <p:cNvSpPr txBox="1"/>
          <p:nvPr/>
        </p:nvSpPr>
        <p:spPr>
          <a:xfrm>
            <a:off x="3162290" y="7645391"/>
            <a:ext cx="2584363" cy="7064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1300">
                <a:solidFill>
                  <a:srgbClr val="017100"/>
                </a:solidFill>
                <a:latin typeface="+mj-lt"/>
                <a:ea typeface="+mj-ea"/>
                <a:cs typeface="+mj-cs"/>
                <a:sym typeface="Helvetica Neue"/>
              </a:defRPr>
            </a:pPr>
            <a:r>
              <a:t>FAIR Digital Objects are stored</a:t>
            </a:r>
          </a:p>
          <a:p>
            <a:pPr>
              <a:defRPr b="1" sz="1300">
                <a:solidFill>
                  <a:srgbClr val="017100"/>
                </a:solidFill>
                <a:latin typeface="+mj-lt"/>
                <a:ea typeface="+mj-ea"/>
                <a:cs typeface="+mj-cs"/>
                <a:sym typeface="Helvetica Neue"/>
              </a:defRPr>
            </a:pPr>
            <a:r>
              <a:t>In FAIR enabled repositories</a:t>
            </a:r>
          </a:p>
          <a:p>
            <a:pPr>
              <a:defRPr b="1" sz="1300">
                <a:solidFill>
                  <a:srgbClr val="017100"/>
                </a:solidFill>
                <a:latin typeface="+mj-lt"/>
                <a:ea typeface="+mj-ea"/>
                <a:cs typeface="+mj-cs"/>
                <a:sym typeface="Helvetica Neue"/>
              </a:defRPr>
            </a:pPr>
            <a:r>
              <a:t>(FAIR data points/stations</a:t>
            </a:r>
          </a:p>
        </p:txBody>
      </p:sp>
      <p:sp>
        <p:nvSpPr>
          <p:cNvPr id="502" name="Bullet Engine"/>
          <p:cNvSpPr/>
          <p:nvPr/>
        </p:nvSpPr>
        <p:spPr>
          <a:xfrm>
            <a:off x="3236522" y="6175863"/>
            <a:ext cx="1013101" cy="213889"/>
          </a:xfrm>
          <a:custGeom>
            <a:avLst/>
            <a:gdLst/>
            <a:ahLst/>
            <a:cxnLst>
              <a:cxn ang="0">
                <a:pos x="wd2" y="hd2"/>
              </a:cxn>
              <a:cxn ang="5400000">
                <a:pos x="wd2" y="hd2"/>
              </a:cxn>
              <a:cxn ang="10800000">
                <a:pos x="wd2" y="hd2"/>
              </a:cxn>
              <a:cxn ang="16200000">
                <a:pos x="wd2" y="hd2"/>
              </a:cxn>
            </a:cxnLst>
            <a:rect l="0" t="0" r="r" b="b"/>
            <a:pathLst>
              <a:path w="21415" h="21417" fill="norm" stroke="1" extrusionOk="0">
                <a:moveTo>
                  <a:pt x="422" y="0"/>
                </a:moveTo>
                <a:cubicBezTo>
                  <a:pt x="186" y="0"/>
                  <a:pt x="0" y="915"/>
                  <a:pt x="0" y="2008"/>
                </a:cubicBezTo>
                <a:lnTo>
                  <a:pt x="0" y="12618"/>
                </a:lnTo>
                <a:cubicBezTo>
                  <a:pt x="0" y="12774"/>
                  <a:pt x="22" y="12878"/>
                  <a:pt x="55" y="12878"/>
                </a:cubicBezTo>
                <a:lnTo>
                  <a:pt x="20276" y="12878"/>
                </a:lnTo>
                <a:cubicBezTo>
                  <a:pt x="20309" y="12878"/>
                  <a:pt x="20321" y="12696"/>
                  <a:pt x="20294" y="12618"/>
                </a:cubicBezTo>
                <a:lnTo>
                  <a:pt x="18629" y="7805"/>
                </a:lnTo>
                <a:cubicBezTo>
                  <a:pt x="16893" y="2706"/>
                  <a:pt x="14890" y="0"/>
                  <a:pt x="12847" y="0"/>
                </a:cubicBezTo>
                <a:lnTo>
                  <a:pt x="422" y="0"/>
                </a:lnTo>
                <a:close/>
                <a:moveTo>
                  <a:pt x="14934" y="3593"/>
                </a:moveTo>
                <a:lnTo>
                  <a:pt x="16080" y="3593"/>
                </a:lnTo>
                <a:cubicBezTo>
                  <a:pt x="16190" y="3593"/>
                  <a:pt x="16307" y="3672"/>
                  <a:pt x="16416" y="3854"/>
                </a:cubicBezTo>
                <a:cubicBezTo>
                  <a:pt x="16905" y="4660"/>
                  <a:pt x="17377" y="5620"/>
                  <a:pt x="17832" y="6764"/>
                </a:cubicBezTo>
                <a:cubicBezTo>
                  <a:pt x="17865" y="6842"/>
                  <a:pt x="17855" y="7081"/>
                  <a:pt x="17817" y="7081"/>
                </a:cubicBezTo>
                <a:lnTo>
                  <a:pt x="14934" y="7081"/>
                </a:lnTo>
                <a:cubicBezTo>
                  <a:pt x="14840" y="7081"/>
                  <a:pt x="14769" y="6743"/>
                  <a:pt x="14769" y="6301"/>
                </a:cubicBezTo>
                <a:lnTo>
                  <a:pt x="14769" y="4374"/>
                </a:lnTo>
                <a:cubicBezTo>
                  <a:pt x="14769" y="3932"/>
                  <a:pt x="14840" y="3593"/>
                  <a:pt x="14934" y="3593"/>
                </a:cubicBezTo>
                <a:close/>
                <a:moveTo>
                  <a:pt x="1306" y="6407"/>
                </a:moveTo>
                <a:lnTo>
                  <a:pt x="1900" y="6407"/>
                </a:lnTo>
                <a:cubicBezTo>
                  <a:pt x="1993" y="6407"/>
                  <a:pt x="2065" y="6745"/>
                  <a:pt x="2065" y="7187"/>
                </a:cubicBezTo>
                <a:lnTo>
                  <a:pt x="2065" y="9992"/>
                </a:lnTo>
                <a:cubicBezTo>
                  <a:pt x="2065" y="10434"/>
                  <a:pt x="1993" y="10772"/>
                  <a:pt x="1900" y="10772"/>
                </a:cubicBezTo>
                <a:lnTo>
                  <a:pt x="1313" y="10772"/>
                </a:lnTo>
                <a:cubicBezTo>
                  <a:pt x="1220" y="10772"/>
                  <a:pt x="1148" y="10434"/>
                  <a:pt x="1148" y="9992"/>
                </a:cubicBezTo>
                <a:lnTo>
                  <a:pt x="1141" y="9992"/>
                </a:lnTo>
                <a:lnTo>
                  <a:pt x="1141" y="7187"/>
                </a:lnTo>
                <a:cubicBezTo>
                  <a:pt x="1141" y="6745"/>
                  <a:pt x="1213" y="6407"/>
                  <a:pt x="1306" y="6407"/>
                </a:cubicBezTo>
                <a:close/>
                <a:moveTo>
                  <a:pt x="2933" y="6407"/>
                </a:moveTo>
                <a:lnTo>
                  <a:pt x="3525" y="6407"/>
                </a:lnTo>
                <a:cubicBezTo>
                  <a:pt x="3619" y="6407"/>
                  <a:pt x="3690" y="6745"/>
                  <a:pt x="3690" y="7187"/>
                </a:cubicBezTo>
                <a:lnTo>
                  <a:pt x="3690" y="9992"/>
                </a:lnTo>
                <a:cubicBezTo>
                  <a:pt x="3690" y="10434"/>
                  <a:pt x="3619" y="10772"/>
                  <a:pt x="3525" y="10772"/>
                </a:cubicBezTo>
                <a:lnTo>
                  <a:pt x="2933" y="10772"/>
                </a:lnTo>
                <a:cubicBezTo>
                  <a:pt x="2840" y="10772"/>
                  <a:pt x="2768" y="10434"/>
                  <a:pt x="2768" y="9992"/>
                </a:cubicBezTo>
                <a:lnTo>
                  <a:pt x="2768" y="7187"/>
                </a:lnTo>
                <a:cubicBezTo>
                  <a:pt x="2768" y="6745"/>
                  <a:pt x="2840" y="6407"/>
                  <a:pt x="2933" y="6407"/>
                </a:cubicBezTo>
                <a:close/>
                <a:moveTo>
                  <a:pt x="4558" y="6407"/>
                </a:moveTo>
                <a:lnTo>
                  <a:pt x="5151" y="6407"/>
                </a:lnTo>
                <a:cubicBezTo>
                  <a:pt x="5244" y="6407"/>
                  <a:pt x="5315" y="6745"/>
                  <a:pt x="5315" y="7187"/>
                </a:cubicBezTo>
                <a:lnTo>
                  <a:pt x="5315" y="9992"/>
                </a:lnTo>
                <a:cubicBezTo>
                  <a:pt x="5315" y="10434"/>
                  <a:pt x="5244" y="10772"/>
                  <a:pt x="5151" y="10772"/>
                </a:cubicBezTo>
                <a:lnTo>
                  <a:pt x="4558" y="10772"/>
                </a:lnTo>
                <a:cubicBezTo>
                  <a:pt x="4465" y="10772"/>
                  <a:pt x="4394" y="10434"/>
                  <a:pt x="4394" y="9992"/>
                </a:cubicBezTo>
                <a:lnTo>
                  <a:pt x="4394" y="7187"/>
                </a:lnTo>
                <a:cubicBezTo>
                  <a:pt x="4394" y="6745"/>
                  <a:pt x="4465" y="6407"/>
                  <a:pt x="4558" y="6407"/>
                </a:cubicBezTo>
                <a:close/>
                <a:moveTo>
                  <a:pt x="6184" y="6407"/>
                </a:moveTo>
                <a:lnTo>
                  <a:pt x="6778" y="6407"/>
                </a:lnTo>
                <a:cubicBezTo>
                  <a:pt x="6871" y="6407"/>
                  <a:pt x="6942" y="6745"/>
                  <a:pt x="6942" y="7187"/>
                </a:cubicBezTo>
                <a:lnTo>
                  <a:pt x="6942" y="9992"/>
                </a:lnTo>
                <a:cubicBezTo>
                  <a:pt x="6942" y="10434"/>
                  <a:pt x="6871" y="10772"/>
                  <a:pt x="6778" y="10772"/>
                </a:cubicBezTo>
                <a:lnTo>
                  <a:pt x="6184" y="10772"/>
                </a:lnTo>
                <a:cubicBezTo>
                  <a:pt x="6090" y="10772"/>
                  <a:pt x="6019" y="10434"/>
                  <a:pt x="6019" y="9992"/>
                </a:cubicBezTo>
                <a:lnTo>
                  <a:pt x="6019" y="7187"/>
                </a:lnTo>
                <a:cubicBezTo>
                  <a:pt x="6019" y="6745"/>
                  <a:pt x="6090" y="6407"/>
                  <a:pt x="6184" y="6407"/>
                </a:cubicBezTo>
                <a:close/>
                <a:moveTo>
                  <a:pt x="7804" y="6407"/>
                </a:moveTo>
                <a:lnTo>
                  <a:pt x="8398" y="6407"/>
                </a:lnTo>
                <a:cubicBezTo>
                  <a:pt x="8491" y="6407"/>
                  <a:pt x="8563" y="6745"/>
                  <a:pt x="8563" y="7187"/>
                </a:cubicBezTo>
                <a:lnTo>
                  <a:pt x="8563" y="9992"/>
                </a:lnTo>
                <a:cubicBezTo>
                  <a:pt x="8563" y="10434"/>
                  <a:pt x="8491" y="10772"/>
                  <a:pt x="8398" y="10772"/>
                </a:cubicBezTo>
                <a:lnTo>
                  <a:pt x="7804" y="10772"/>
                </a:lnTo>
                <a:cubicBezTo>
                  <a:pt x="7711" y="10772"/>
                  <a:pt x="7639" y="10434"/>
                  <a:pt x="7639" y="9992"/>
                </a:cubicBezTo>
                <a:lnTo>
                  <a:pt x="7639" y="7187"/>
                </a:lnTo>
                <a:cubicBezTo>
                  <a:pt x="7639" y="6745"/>
                  <a:pt x="7711" y="6407"/>
                  <a:pt x="7804" y="6407"/>
                </a:cubicBezTo>
                <a:close/>
                <a:moveTo>
                  <a:pt x="9429" y="6407"/>
                </a:moveTo>
                <a:lnTo>
                  <a:pt x="10023" y="6407"/>
                </a:lnTo>
                <a:cubicBezTo>
                  <a:pt x="10117" y="6407"/>
                  <a:pt x="10188" y="6745"/>
                  <a:pt x="10188" y="7187"/>
                </a:cubicBezTo>
                <a:lnTo>
                  <a:pt x="10188" y="9992"/>
                </a:lnTo>
                <a:cubicBezTo>
                  <a:pt x="10188" y="10434"/>
                  <a:pt x="10117" y="10772"/>
                  <a:pt x="10023" y="10772"/>
                </a:cubicBezTo>
                <a:lnTo>
                  <a:pt x="9429" y="10772"/>
                </a:lnTo>
                <a:cubicBezTo>
                  <a:pt x="9336" y="10772"/>
                  <a:pt x="9265" y="10434"/>
                  <a:pt x="9265" y="9992"/>
                </a:cubicBezTo>
                <a:lnTo>
                  <a:pt x="9265" y="7187"/>
                </a:lnTo>
                <a:cubicBezTo>
                  <a:pt x="9265" y="6745"/>
                  <a:pt x="9336" y="6407"/>
                  <a:pt x="9429" y="6407"/>
                </a:cubicBezTo>
                <a:close/>
                <a:moveTo>
                  <a:pt x="11055" y="6407"/>
                </a:moveTo>
                <a:lnTo>
                  <a:pt x="11649" y="6407"/>
                </a:lnTo>
                <a:cubicBezTo>
                  <a:pt x="11742" y="6407"/>
                  <a:pt x="11813" y="6745"/>
                  <a:pt x="11813" y="7187"/>
                </a:cubicBezTo>
                <a:lnTo>
                  <a:pt x="11813" y="9992"/>
                </a:lnTo>
                <a:cubicBezTo>
                  <a:pt x="11813" y="10434"/>
                  <a:pt x="11742" y="10772"/>
                  <a:pt x="11649" y="10772"/>
                </a:cubicBezTo>
                <a:lnTo>
                  <a:pt x="11055" y="10772"/>
                </a:lnTo>
                <a:cubicBezTo>
                  <a:pt x="10961" y="10772"/>
                  <a:pt x="10890" y="10434"/>
                  <a:pt x="10890" y="9992"/>
                </a:cubicBezTo>
                <a:lnTo>
                  <a:pt x="10890" y="7187"/>
                </a:lnTo>
                <a:cubicBezTo>
                  <a:pt x="10890" y="6745"/>
                  <a:pt x="10961" y="6407"/>
                  <a:pt x="11055" y="6407"/>
                </a:cubicBezTo>
                <a:close/>
                <a:moveTo>
                  <a:pt x="12675" y="6407"/>
                </a:moveTo>
                <a:lnTo>
                  <a:pt x="13269" y="6407"/>
                </a:lnTo>
                <a:cubicBezTo>
                  <a:pt x="13362" y="6407"/>
                  <a:pt x="13433" y="6745"/>
                  <a:pt x="13433" y="7187"/>
                </a:cubicBezTo>
                <a:lnTo>
                  <a:pt x="13433" y="9992"/>
                </a:lnTo>
                <a:cubicBezTo>
                  <a:pt x="13433" y="10434"/>
                  <a:pt x="13362" y="10772"/>
                  <a:pt x="13269" y="10772"/>
                </a:cubicBezTo>
                <a:lnTo>
                  <a:pt x="12675" y="10772"/>
                </a:lnTo>
                <a:cubicBezTo>
                  <a:pt x="12582" y="10772"/>
                  <a:pt x="12510" y="10434"/>
                  <a:pt x="12510" y="9992"/>
                </a:cubicBezTo>
                <a:lnTo>
                  <a:pt x="12510" y="7187"/>
                </a:lnTo>
                <a:cubicBezTo>
                  <a:pt x="12510" y="6745"/>
                  <a:pt x="12582" y="6407"/>
                  <a:pt x="12675" y="6407"/>
                </a:cubicBezTo>
                <a:close/>
                <a:moveTo>
                  <a:pt x="55" y="13951"/>
                </a:moveTo>
                <a:cubicBezTo>
                  <a:pt x="22" y="13951"/>
                  <a:pt x="0" y="14055"/>
                  <a:pt x="0" y="14211"/>
                </a:cubicBezTo>
                <a:lnTo>
                  <a:pt x="0" y="17618"/>
                </a:lnTo>
                <a:cubicBezTo>
                  <a:pt x="0" y="18711"/>
                  <a:pt x="186" y="19618"/>
                  <a:pt x="422" y="19618"/>
                </a:cubicBezTo>
                <a:lnTo>
                  <a:pt x="2954" y="19618"/>
                </a:lnTo>
                <a:cubicBezTo>
                  <a:pt x="2976" y="19618"/>
                  <a:pt x="2998" y="19567"/>
                  <a:pt x="3004" y="19463"/>
                </a:cubicBezTo>
                <a:lnTo>
                  <a:pt x="3163" y="17593"/>
                </a:lnTo>
                <a:cubicBezTo>
                  <a:pt x="3235" y="16761"/>
                  <a:pt x="3410" y="16211"/>
                  <a:pt x="3603" y="16211"/>
                </a:cubicBezTo>
                <a:lnTo>
                  <a:pt x="5624" y="16211"/>
                </a:lnTo>
                <a:cubicBezTo>
                  <a:pt x="5817" y="16211"/>
                  <a:pt x="5987" y="16761"/>
                  <a:pt x="6064" y="17593"/>
                </a:cubicBezTo>
                <a:lnTo>
                  <a:pt x="6222" y="19463"/>
                </a:lnTo>
                <a:cubicBezTo>
                  <a:pt x="6233" y="19567"/>
                  <a:pt x="6249" y="19618"/>
                  <a:pt x="6271" y="19618"/>
                </a:cubicBezTo>
                <a:lnTo>
                  <a:pt x="14208" y="19618"/>
                </a:lnTo>
                <a:cubicBezTo>
                  <a:pt x="14230" y="19618"/>
                  <a:pt x="14252" y="19567"/>
                  <a:pt x="14257" y="19463"/>
                </a:cubicBezTo>
                <a:lnTo>
                  <a:pt x="14417" y="17593"/>
                </a:lnTo>
                <a:cubicBezTo>
                  <a:pt x="14488" y="16761"/>
                  <a:pt x="14664" y="16211"/>
                  <a:pt x="14856" y="16211"/>
                </a:cubicBezTo>
                <a:lnTo>
                  <a:pt x="16876" y="16211"/>
                </a:lnTo>
                <a:cubicBezTo>
                  <a:pt x="17069" y="16211"/>
                  <a:pt x="17239" y="16761"/>
                  <a:pt x="17316" y="17593"/>
                </a:cubicBezTo>
                <a:lnTo>
                  <a:pt x="17475" y="19463"/>
                </a:lnTo>
                <a:cubicBezTo>
                  <a:pt x="17486" y="19567"/>
                  <a:pt x="17503" y="19618"/>
                  <a:pt x="17525" y="19618"/>
                </a:cubicBezTo>
                <a:lnTo>
                  <a:pt x="20925" y="19618"/>
                </a:lnTo>
                <a:cubicBezTo>
                  <a:pt x="21419" y="19618"/>
                  <a:pt x="21600" y="16548"/>
                  <a:pt x="21183" y="15325"/>
                </a:cubicBezTo>
                <a:lnTo>
                  <a:pt x="20783" y="14154"/>
                </a:lnTo>
                <a:cubicBezTo>
                  <a:pt x="20739" y="14024"/>
                  <a:pt x="20683" y="13951"/>
                  <a:pt x="20633" y="13951"/>
                </a:cubicBezTo>
                <a:lnTo>
                  <a:pt x="55" y="13951"/>
                </a:lnTo>
                <a:close/>
                <a:moveTo>
                  <a:pt x="3812" y="17073"/>
                </a:moveTo>
                <a:cubicBezTo>
                  <a:pt x="3532" y="17073"/>
                  <a:pt x="3306" y="18270"/>
                  <a:pt x="3361" y="19675"/>
                </a:cubicBezTo>
                <a:cubicBezTo>
                  <a:pt x="3393" y="20507"/>
                  <a:pt x="3536" y="21210"/>
                  <a:pt x="3718" y="21366"/>
                </a:cubicBezTo>
                <a:cubicBezTo>
                  <a:pt x="3948" y="21600"/>
                  <a:pt x="4152" y="20998"/>
                  <a:pt x="4234" y="20114"/>
                </a:cubicBezTo>
                <a:cubicBezTo>
                  <a:pt x="4245" y="20010"/>
                  <a:pt x="4262" y="19959"/>
                  <a:pt x="4284" y="19959"/>
                </a:cubicBezTo>
                <a:lnTo>
                  <a:pt x="4910" y="19959"/>
                </a:lnTo>
                <a:cubicBezTo>
                  <a:pt x="4932" y="19959"/>
                  <a:pt x="4947" y="20010"/>
                  <a:pt x="4958" y="20114"/>
                </a:cubicBezTo>
                <a:cubicBezTo>
                  <a:pt x="5035" y="20946"/>
                  <a:pt x="5229" y="21520"/>
                  <a:pt x="5437" y="21390"/>
                </a:cubicBezTo>
                <a:cubicBezTo>
                  <a:pt x="5646" y="21260"/>
                  <a:pt x="5815" y="20452"/>
                  <a:pt x="5837" y="19463"/>
                </a:cubicBezTo>
                <a:cubicBezTo>
                  <a:pt x="5865" y="18163"/>
                  <a:pt x="5650" y="17073"/>
                  <a:pt x="5370" y="17073"/>
                </a:cubicBezTo>
                <a:cubicBezTo>
                  <a:pt x="5178" y="17073"/>
                  <a:pt x="5019" y="17619"/>
                  <a:pt x="4948" y="18374"/>
                </a:cubicBezTo>
                <a:cubicBezTo>
                  <a:pt x="4943" y="18452"/>
                  <a:pt x="4920" y="18528"/>
                  <a:pt x="4898" y="18528"/>
                </a:cubicBezTo>
                <a:lnTo>
                  <a:pt x="4279" y="18528"/>
                </a:lnTo>
                <a:cubicBezTo>
                  <a:pt x="4257" y="18528"/>
                  <a:pt x="4240" y="18478"/>
                  <a:pt x="4229" y="18374"/>
                </a:cubicBezTo>
                <a:cubicBezTo>
                  <a:pt x="4158" y="17593"/>
                  <a:pt x="3999" y="17073"/>
                  <a:pt x="3812" y="17073"/>
                </a:cubicBezTo>
                <a:close/>
                <a:moveTo>
                  <a:pt x="15076" y="17073"/>
                </a:moveTo>
                <a:cubicBezTo>
                  <a:pt x="14790" y="17073"/>
                  <a:pt x="14564" y="18296"/>
                  <a:pt x="14625" y="19675"/>
                </a:cubicBezTo>
                <a:cubicBezTo>
                  <a:pt x="14658" y="20533"/>
                  <a:pt x="14800" y="21210"/>
                  <a:pt x="14982" y="21366"/>
                </a:cubicBezTo>
                <a:cubicBezTo>
                  <a:pt x="15207" y="21574"/>
                  <a:pt x="15410" y="20998"/>
                  <a:pt x="15498" y="20114"/>
                </a:cubicBezTo>
                <a:cubicBezTo>
                  <a:pt x="15509" y="20010"/>
                  <a:pt x="15526" y="19959"/>
                  <a:pt x="15548" y="19959"/>
                </a:cubicBezTo>
                <a:lnTo>
                  <a:pt x="16174" y="19959"/>
                </a:lnTo>
                <a:cubicBezTo>
                  <a:pt x="16196" y="19959"/>
                  <a:pt x="16213" y="20036"/>
                  <a:pt x="16224" y="20114"/>
                </a:cubicBezTo>
                <a:cubicBezTo>
                  <a:pt x="16301" y="20946"/>
                  <a:pt x="16487" y="21520"/>
                  <a:pt x="16701" y="21390"/>
                </a:cubicBezTo>
                <a:cubicBezTo>
                  <a:pt x="16910" y="21260"/>
                  <a:pt x="17081" y="20452"/>
                  <a:pt x="17103" y="19463"/>
                </a:cubicBezTo>
                <a:cubicBezTo>
                  <a:pt x="17119" y="18163"/>
                  <a:pt x="16905" y="17073"/>
                  <a:pt x="16636" y="17073"/>
                </a:cubicBezTo>
                <a:cubicBezTo>
                  <a:pt x="16449" y="17073"/>
                  <a:pt x="16284" y="17593"/>
                  <a:pt x="16212" y="18374"/>
                </a:cubicBezTo>
                <a:cubicBezTo>
                  <a:pt x="16201" y="18478"/>
                  <a:pt x="16184" y="18528"/>
                  <a:pt x="16162" y="18528"/>
                </a:cubicBezTo>
                <a:lnTo>
                  <a:pt x="15543" y="18528"/>
                </a:lnTo>
                <a:cubicBezTo>
                  <a:pt x="15521" y="18528"/>
                  <a:pt x="15499" y="18452"/>
                  <a:pt x="15493" y="18374"/>
                </a:cubicBezTo>
                <a:cubicBezTo>
                  <a:pt x="15422" y="17619"/>
                  <a:pt x="15263" y="17073"/>
                  <a:pt x="15076" y="17073"/>
                </a:cubicBezTo>
                <a:close/>
              </a:path>
            </a:pathLst>
          </a:custGeom>
          <a:solidFill>
            <a:schemeClr val="accent3"/>
          </a:solidFill>
          <a:ln w="12700">
            <a:miter lim="400000"/>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sp>
        <p:nvSpPr>
          <p:cNvPr id="503" name="Africa Globe"/>
          <p:cNvSpPr/>
          <p:nvPr/>
        </p:nvSpPr>
        <p:spPr>
          <a:xfrm>
            <a:off x="1386045" y="5017437"/>
            <a:ext cx="1590625" cy="15906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9408"/>
                  <a:pt x="21326" y="8082"/>
                  <a:pt x="20844" y="6859"/>
                </a:cubicBezTo>
                <a:cubicBezTo>
                  <a:pt x="19265" y="2850"/>
                  <a:pt x="15363" y="0"/>
                  <a:pt x="10800" y="0"/>
                </a:cubicBezTo>
                <a:close/>
                <a:moveTo>
                  <a:pt x="10800" y="54"/>
                </a:moveTo>
                <a:cubicBezTo>
                  <a:pt x="11360" y="54"/>
                  <a:pt x="11907" y="110"/>
                  <a:pt x="12445" y="194"/>
                </a:cubicBezTo>
                <a:lnTo>
                  <a:pt x="12502" y="207"/>
                </a:lnTo>
                <a:lnTo>
                  <a:pt x="12552" y="214"/>
                </a:lnTo>
                <a:lnTo>
                  <a:pt x="12687" y="237"/>
                </a:lnTo>
                <a:lnTo>
                  <a:pt x="12773" y="251"/>
                </a:lnTo>
                <a:lnTo>
                  <a:pt x="12852" y="261"/>
                </a:lnTo>
                <a:lnTo>
                  <a:pt x="12849" y="256"/>
                </a:lnTo>
                <a:lnTo>
                  <a:pt x="12741" y="236"/>
                </a:lnTo>
                <a:cubicBezTo>
                  <a:pt x="12757" y="239"/>
                  <a:pt x="12774" y="239"/>
                  <a:pt x="12790" y="242"/>
                </a:cubicBezTo>
                <a:lnTo>
                  <a:pt x="12796" y="244"/>
                </a:lnTo>
                <a:lnTo>
                  <a:pt x="12849" y="256"/>
                </a:lnTo>
                <a:lnTo>
                  <a:pt x="13017" y="293"/>
                </a:lnTo>
                <a:lnTo>
                  <a:pt x="12993" y="281"/>
                </a:lnTo>
                <a:cubicBezTo>
                  <a:pt x="13089" y="301"/>
                  <a:pt x="13181" y="331"/>
                  <a:pt x="13276" y="353"/>
                </a:cubicBezTo>
                <a:lnTo>
                  <a:pt x="13278" y="353"/>
                </a:lnTo>
                <a:lnTo>
                  <a:pt x="13343" y="379"/>
                </a:lnTo>
                <a:lnTo>
                  <a:pt x="13293" y="369"/>
                </a:lnTo>
                <a:lnTo>
                  <a:pt x="13271" y="372"/>
                </a:lnTo>
                <a:lnTo>
                  <a:pt x="13313" y="385"/>
                </a:lnTo>
                <a:lnTo>
                  <a:pt x="13291" y="391"/>
                </a:lnTo>
                <a:lnTo>
                  <a:pt x="13322" y="407"/>
                </a:lnTo>
                <a:lnTo>
                  <a:pt x="13207" y="377"/>
                </a:lnTo>
                <a:lnTo>
                  <a:pt x="13150" y="369"/>
                </a:lnTo>
                <a:lnTo>
                  <a:pt x="13103" y="370"/>
                </a:lnTo>
                <a:lnTo>
                  <a:pt x="13101" y="396"/>
                </a:lnTo>
                <a:lnTo>
                  <a:pt x="13237" y="431"/>
                </a:lnTo>
                <a:lnTo>
                  <a:pt x="13322" y="429"/>
                </a:lnTo>
                <a:lnTo>
                  <a:pt x="13370" y="438"/>
                </a:lnTo>
                <a:lnTo>
                  <a:pt x="13399" y="448"/>
                </a:lnTo>
                <a:lnTo>
                  <a:pt x="13502" y="475"/>
                </a:lnTo>
                <a:lnTo>
                  <a:pt x="13471" y="481"/>
                </a:lnTo>
                <a:lnTo>
                  <a:pt x="13458" y="481"/>
                </a:lnTo>
                <a:lnTo>
                  <a:pt x="13446" y="480"/>
                </a:lnTo>
                <a:lnTo>
                  <a:pt x="13448" y="481"/>
                </a:lnTo>
                <a:lnTo>
                  <a:pt x="13402" y="480"/>
                </a:lnTo>
                <a:lnTo>
                  <a:pt x="13386" y="490"/>
                </a:lnTo>
                <a:lnTo>
                  <a:pt x="13550" y="549"/>
                </a:lnTo>
                <a:lnTo>
                  <a:pt x="13561" y="552"/>
                </a:lnTo>
                <a:lnTo>
                  <a:pt x="13646" y="534"/>
                </a:lnTo>
                <a:lnTo>
                  <a:pt x="13749" y="559"/>
                </a:lnTo>
                <a:lnTo>
                  <a:pt x="13880" y="613"/>
                </a:lnTo>
                <a:lnTo>
                  <a:pt x="13901" y="604"/>
                </a:lnTo>
                <a:lnTo>
                  <a:pt x="13965" y="621"/>
                </a:lnTo>
                <a:lnTo>
                  <a:pt x="13960" y="603"/>
                </a:lnTo>
                <a:lnTo>
                  <a:pt x="14042" y="619"/>
                </a:lnTo>
                <a:lnTo>
                  <a:pt x="14000" y="593"/>
                </a:lnTo>
                <a:lnTo>
                  <a:pt x="14195" y="655"/>
                </a:lnTo>
                <a:lnTo>
                  <a:pt x="14155" y="631"/>
                </a:lnTo>
                <a:lnTo>
                  <a:pt x="14040" y="584"/>
                </a:lnTo>
                <a:lnTo>
                  <a:pt x="13960" y="559"/>
                </a:lnTo>
                <a:lnTo>
                  <a:pt x="13855" y="524"/>
                </a:lnTo>
                <a:lnTo>
                  <a:pt x="13786" y="495"/>
                </a:lnTo>
                <a:lnTo>
                  <a:pt x="13806" y="495"/>
                </a:lnTo>
                <a:lnTo>
                  <a:pt x="13801" y="490"/>
                </a:lnTo>
                <a:cubicBezTo>
                  <a:pt x="13818" y="495"/>
                  <a:pt x="13836" y="498"/>
                  <a:pt x="13853" y="503"/>
                </a:cubicBezTo>
                <a:lnTo>
                  <a:pt x="13934" y="527"/>
                </a:lnTo>
                <a:lnTo>
                  <a:pt x="13936" y="524"/>
                </a:lnTo>
                <a:cubicBezTo>
                  <a:pt x="15954" y="1141"/>
                  <a:pt x="17719" y="2338"/>
                  <a:pt x="19041" y="3919"/>
                </a:cubicBezTo>
                <a:lnTo>
                  <a:pt x="18937" y="3819"/>
                </a:lnTo>
                <a:lnTo>
                  <a:pt x="18876" y="3769"/>
                </a:lnTo>
                <a:lnTo>
                  <a:pt x="18929" y="3843"/>
                </a:lnTo>
                <a:lnTo>
                  <a:pt x="19026" y="3939"/>
                </a:lnTo>
                <a:lnTo>
                  <a:pt x="19068" y="3996"/>
                </a:lnTo>
                <a:lnTo>
                  <a:pt x="19132" y="4063"/>
                </a:lnTo>
                <a:lnTo>
                  <a:pt x="19078" y="4023"/>
                </a:lnTo>
                <a:lnTo>
                  <a:pt x="19004" y="3956"/>
                </a:lnTo>
                <a:lnTo>
                  <a:pt x="18934" y="3914"/>
                </a:lnTo>
                <a:lnTo>
                  <a:pt x="18952" y="3952"/>
                </a:lnTo>
                <a:lnTo>
                  <a:pt x="18947" y="3968"/>
                </a:lnTo>
                <a:lnTo>
                  <a:pt x="18964" y="3993"/>
                </a:lnTo>
                <a:lnTo>
                  <a:pt x="19035" y="4070"/>
                </a:lnTo>
                <a:lnTo>
                  <a:pt x="19051" y="4097"/>
                </a:lnTo>
                <a:lnTo>
                  <a:pt x="19073" y="4114"/>
                </a:lnTo>
                <a:lnTo>
                  <a:pt x="19131" y="4180"/>
                </a:lnTo>
                <a:lnTo>
                  <a:pt x="19141" y="4203"/>
                </a:lnTo>
                <a:lnTo>
                  <a:pt x="19144" y="4217"/>
                </a:lnTo>
                <a:lnTo>
                  <a:pt x="19163" y="4244"/>
                </a:lnTo>
                <a:lnTo>
                  <a:pt x="19144" y="4232"/>
                </a:lnTo>
                <a:lnTo>
                  <a:pt x="19119" y="4205"/>
                </a:lnTo>
                <a:lnTo>
                  <a:pt x="19126" y="4232"/>
                </a:lnTo>
                <a:lnTo>
                  <a:pt x="19196" y="4360"/>
                </a:lnTo>
                <a:lnTo>
                  <a:pt x="19240" y="4385"/>
                </a:lnTo>
                <a:lnTo>
                  <a:pt x="19336" y="4543"/>
                </a:lnTo>
                <a:lnTo>
                  <a:pt x="19422" y="4658"/>
                </a:lnTo>
                <a:lnTo>
                  <a:pt x="19474" y="4742"/>
                </a:lnTo>
                <a:lnTo>
                  <a:pt x="19432" y="4728"/>
                </a:lnTo>
                <a:lnTo>
                  <a:pt x="19358" y="4664"/>
                </a:lnTo>
                <a:lnTo>
                  <a:pt x="19301" y="4634"/>
                </a:lnTo>
                <a:lnTo>
                  <a:pt x="19227" y="4550"/>
                </a:lnTo>
                <a:lnTo>
                  <a:pt x="19105" y="4377"/>
                </a:lnTo>
                <a:lnTo>
                  <a:pt x="19045" y="4279"/>
                </a:lnTo>
                <a:lnTo>
                  <a:pt x="18949" y="4106"/>
                </a:lnTo>
                <a:lnTo>
                  <a:pt x="18920" y="4042"/>
                </a:lnTo>
                <a:lnTo>
                  <a:pt x="18917" y="4018"/>
                </a:lnTo>
                <a:lnTo>
                  <a:pt x="18900" y="4001"/>
                </a:lnTo>
                <a:lnTo>
                  <a:pt x="18848" y="3939"/>
                </a:lnTo>
                <a:lnTo>
                  <a:pt x="18801" y="3900"/>
                </a:lnTo>
                <a:lnTo>
                  <a:pt x="18757" y="3877"/>
                </a:lnTo>
                <a:lnTo>
                  <a:pt x="18706" y="3835"/>
                </a:lnTo>
                <a:lnTo>
                  <a:pt x="18679" y="3809"/>
                </a:lnTo>
                <a:lnTo>
                  <a:pt x="18632" y="3777"/>
                </a:lnTo>
                <a:lnTo>
                  <a:pt x="18550" y="3676"/>
                </a:lnTo>
                <a:lnTo>
                  <a:pt x="18496" y="3629"/>
                </a:lnTo>
                <a:lnTo>
                  <a:pt x="18437" y="3582"/>
                </a:lnTo>
                <a:lnTo>
                  <a:pt x="18429" y="3590"/>
                </a:lnTo>
                <a:lnTo>
                  <a:pt x="18382" y="3543"/>
                </a:lnTo>
                <a:lnTo>
                  <a:pt x="18235" y="3442"/>
                </a:lnTo>
                <a:lnTo>
                  <a:pt x="18264" y="3510"/>
                </a:lnTo>
                <a:lnTo>
                  <a:pt x="18232" y="3508"/>
                </a:lnTo>
                <a:lnTo>
                  <a:pt x="18095" y="3427"/>
                </a:lnTo>
                <a:lnTo>
                  <a:pt x="17991" y="3348"/>
                </a:lnTo>
                <a:lnTo>
                  <a:pt x="17781" y="3193"/>
                </a:lnTo>
                <a:lnTo>
                  <a:pt x="17563" y="3040"/>
                </a:lnTo>
                <a:lnTo>
                  <a:pt x="17461" y="2951"/>
                </a:lnTo>
                <a:lnTo>
                  <a:pt x="17195" y="2769"/>
                </a:lnTo>
                <a:lnTo>
                  <a:pt x="16968" y="2572"/>
                </a:lnTo>
                <a:lnTo>
                  <a:pt x="16809" y="2429"/>
                </a:lnTo>
                <a:lnTo>
                  <a:pt x="16636" y="2313"/>
                </a:lnTo>
                <a:lnTo>
                  <a:pt x="16527" y="2217"/>
                </a:lnTo>
                <a:lnTo>
                  <a:pt x="16452" y="2094"/>
                </a:lnTo>
                <a:lnTo>
                  <a:pt x="16498" y="2087"/>
                </a:lnTo>
                <a:lnTo>
                  <a:pt x="16597" y="2141"/>
                </a:lnTo>
                <a:lnTo>
                  <a:pt x="16612" y="2118"/>
                </a:lnTo>
                <a:lnTo>
                  <a:pt x="16547" y="2049"/>
                </a:lnTo>
                <a:lnTo>
                  <a:pt x="16596" y="2035"/>
                </a:lnTo>
                <a:lnTo>
                  <a:pt x="16096" y="1786"/>
                </a:lnTo>
                <a:lnTo>
                  <a:pt x="15670" y="1592"/>
                </a:lnTo>
                <a:lnTo>
                  <a:pt x="15466" y="1564"/>
                </a:lnTo>
                <a:lnTo>
                  <a:pt x="15323" y="1581"/>
                </a:lnTo>
                <a:lnTo>
                  <a:pt x="15188" y="1533"/>
                </a:lnTo>
                <a:lnTo>
                  <a:pt x="15118" y="1547"/>
                </a:lnTo>
                <a:lnTo>
                  <a:pt x="15214" y="1618"/>
                </a:lnTo>
                <a:lnTo>
                  <a:pt x="15106" y="1608"/>
                </a:lnTo>
                <a:lnTo>
                  <a:pt x="14932" y="1582"/>
                </a:lnTo>
                <a:lnTo>
                  <a:pt x="14911" y="1523"/>
                </a:lnTo>
                <a:lnTo>
                  <a:pt x="14552" y="1369"/>
                </a:lnTo>
                <a:lnTo>
                  <a:pt x="14348" y="1338"/>
                </a:lnTo>
                <a:lnTo>
                  <a:pt x="14433" y="1449"/>
                </a:lnTo>
                <a:lnTo>
                  <a:pt x="14140" y="1350"/>
                </a:lnTo>
                <a:lnTo>
                  <a:pt x="14012" y="1278"/>
                </a:lnTo>
                <a:lnTo>
                  <a:pt x="13921" y="1269"/>
                </a:lnTo>
                <a:lnTo>
                  <a:pt x="14123" y="1395"/>
                </a:lnTo>
                <a:lnTo>
                  <a:pt x="14335" y="1468"/>
                </a:lnTo>
                <a:lnTo>
                  <a:pt x="14567" y="1565"/>
                </a:lnTo>
                <a:lnTo>
                  <a:pt x="14833" y="1688"/>
                </a:lnTo>
                <a:lnTo>
                  <a:pt x="14968" y="1710"/>
                </a:lnTo>
                <a:lnTo>
                  <a:pt x="15025" y="1757"/>
                </a:lnTo>
                <a:lnTo>
                  <a:pt x="15153" y="1820"/>
                </a:lnTo>
                <a:lnTo>
                  <a:pt x="15347" y="1964"/>
                </a:lnTo>
                <a:lnTo>
                  <a:pt x="15555" y="2208"/>
                </a:lnTo>
                <a:lnTo>
                  <a:pt x="15680" y="2377"/>
                </a:lnTo>
                <a:lnTo>
                  <a:pt x="15722" y="2458"/>
                </a:lnTo>
                <a:lnTo>
                  <a:pt x="15506" y="2348"/>
                </a:lnTo>
                <a:lnTo>
                  <a:pt x="15375" y="2232"/>
                </a:lnTo>
                <a:lnTo>
                  <a:pt x="15229" y="2203"/>
                </a:lnTo>
                <a:lnTo>
                  <a:pt x="15082" y="2077"/>
                </a:lnTo>
                <a:lnTo>
                  <a:pt x="14887" y="2022"/>
                </a:lnTo>
                <a:lnTo>
                  <a:pt x="14877" y="1975"/>
                </a:lnTo>
                <a:lnTo>
                  <a:pt x="14757" y="1887"/>
                </a:lnTo>
                <a:lnTo>
                  <a:pt x="14680" y="1882"/>
                </a:lnTo>
                <a:lnTo>
                  <a:pt x="14522" y="1732"/>
                </a:lnTo>
                <a:lnTo>
                  <a:pt x="14586" y="1710"/>
                </a:lnTo>
                <a:lnTo>
                  <a:pt x="14547" y="1670"/>
                </a:lnTo>
                <a:lnTo>
                  <a:pt x="14357" y="1576"/>
                </a:lnTo>
                <a:lnTo>
                  <a:pt x="14264" y="1513"/>
                </a:lnTo>
                <a:lnTo>
                  <a:pt x="14180" y="1525"/>
                </a:lnTo>
                <a:lnTo>
                  <a:pt x="14066" y="1485"/>
                </a:lnTo>
                <a:lnTo>
                  <a:pt x="14067" y="1520"/>
                </a:lnTo>
                <a:lnTo>
                  <a:pt x="13795" y="1446"/>
                </a:lnTo>
                <a:lnTo>
                  <a:pt x="13744" y="1512"/>
                </a:lnTo>
                <a:lnTo>
                  <a:pt x="13675" y="1470"/>
                </a:lnTo>
                <a:lnTo>
                  <a:pt x="13508" y="1412"/>
                </a:lnTo>
                <a:lnTo>
                  <a:pt x="13330" y="1348"/>
                </a:lnTo>
                <a:lnTo>
                  <a:pt x="13251" y="1338"/>
                </a:lnTo>
                <a:lnTo>
                  <a:pt x="12975" y="1273"/>
                </a:lnTo>
                <a:lnTo>
                  <a:pt x="12842" y="1291"/>
                </a:lnTo>
                <a:lnTo>
                  <a:pt x="12805" y="1268"/>
                </a:lnTo>
                <a:lnTo>
                  <a:pt x="12786" y="1232"/>
                </a:lnTo>
                <a:lnTo>
                  <a:pt x="12803" y="1209"/>
                </a:lnTo>
                <a:lnTo>
                  <a:pt x="12791" y="1140"/>
                </a:lnTo>
                <a:lnTo>
                  <a:pt x="12820" y="1098"/>
                </a:lnTo>
                <a:lnTo>
                  <a:pt x="12729" y="1103"/>
                </a:lnTo>
                <a:lnTo>
                  <a:pt x="12604" y="1067"/>
                </a:lnTo>
                <a:lnTo>
                  <a:pt x="12470" y="921"/>
                </a:lnTo>
                <a:lnTo>
                  <a:pt x="12438" y="911"/>
                </a:lnTo>
                <a:lnTo>
                  <a:pt x="12401" y="870"/>
                </a:lnTo>
                <a:lnTo>
                  <a:pt x="12421" y="869"/>
                </a:lnTo>
                <a:lnTo>
                  <a:pt x="12376" y="820"/>
                </a:lnTo>
                <a:lnTo>
                  <a:pt x="12199" y="800"/>
                </a:lnTo>
                <a:lnTo>
                  <a:pt x="12285" y="843"/>
                </a:lnTo>
                <a:lnTo>
                  <a:pt x="12290" y="887"/>
                </a:lnTo>
                <a:lnTo>
                  <a:pt x="12384" y="931"/>
                </a:lnTo>
                <a:lnTo>
                  <a:pt x="12386" y="981"/>
                </a:lnTo>
                <a:lnTo>
                  <a:pt x="12298" y="956"/>
                </a:lnTo>
                <a:lnTo>
                  <a:pt x="12229" y="951"/>
                </a:lnTo>
                <a:lnTo>
                  <a:pt x="12111" y="1027"/>
                </a:lnTo>
                <a:lnTo>
                  <a:pt x="12199" y="1084"/>
                </a:lnTo>
                <a:lnTo>
                  <a:pt x="12147" y="1104"/>
                </a:lnTo>
                <a:lnTo>
                  <a:pt x="11931" y="1054"/>
                </a:lnTo>
                <a:lnTo>
                  <a:pt x="11894" y="1082"/>
                </a:lnTo>
                <a:lnTo>
                  <a:pt x="11961" y="1119"/>
                </a:lnTo>
                <a:lnTo>
                  <a:pt x="11972" y="1158"/>
                </a:lnTo>
                <a:lnTo>
                  <a:pt x="11898" y="1138"/>
                </a:lnTo>
                <a:lnTo>
                  <a:pt x="11785" y="1113"/>
                </a:lnTo>
                <a:lnTo>
                  <a:pt x="11722" y="995"/>
                </a:lnTo>
                <a:lnTo>
                  <a:pt x="11576" y="939"/>
                </a:lnTo>
                <a:lnTo>
                  <a:pt x="11626" y="929"/>
                </a:lnTo>
                <a:lnTo>
                  <a:pt x="11985" y="986"/>
                </a:lnTo>
                <a:lnTo>
                  <a:pt x="12091" y="966"/>
                </a:lnTo>
                <a:lnTo>
                  <a:pt x="12143" y="927"/>
                </a:lnTo>
                <a:lnTo>
                  <a:pt x="12103" y="879"/>
                </a:lnTo>
                <a:lnTo>
                  <a:pt x="12025" y="845"/>
                </a:lnTo>
                <a:lnTo>
                  <a:pt x="11721" y="766"/>
                </a:lnTo>
                <a:lnTo>
                  <a:pt x="11532" y="751"/>
                </a:lnTo>
                <a:lnTo>
                  <a:pt x="11408" y="710"/>
                </a:lnTo>
                <a:lnTo>
                  <a:pt x="11350" y="734"/>
                </a:lnTo>
                <a:lnTo>
                  <a:pt x="11265" y="694"/>
                </a:lnTo>
                <a:lnTo>
                  <a:pt x="11340" y="677"/>
                </a:lnTo>
                <a:lnTo>
                  <a:pt x="11132" y="631"/>
                </a:lnTo>
                <a:lnTo>
                  <a:pt x="11026" y="643"/>
                </a:lnTo>
                <a:lnTo>
                  <a:pt x="10913" y="640"/>
                </a:lnTo>
                <a:lnTo>
                  <a:pt x="10820" y="692"/>
                </a:lnTo>
                <a:lnTo>
                  <a:pt x="10716" y="688"/>
                </a:lnTo>
                <a:lnTo>
                  <a:pt x="10571" y="717"/>
                </a:lnTo>
                <a:lnTo>
                  <a:pt x="10367" y="801"/>
                </a:lnTo>
                <a:lnTo>
                  <a:pt x="10233" y="853"/>
                </a:lnTo>
                <a:lnTo>
                  <a:pt x="10002" y="997"/>
                </a:lnTo>
                <a:lnTo>
                  <a:pt x="9814" y="1106"/>
                </a:lnTo>
                <a:lnTo>
                  <a:pt x="9613" y="1192"/>
                </a:lnTo>
                <a:lnTo>
                  <a:pt x="9357" y="1264"/>
                </a:lnTo>
                <a:lnTo>
                  <a:pt x="9250" y="1320"/>
                </a:lnTo>
                <a:lnTo>
                  <a:pt x="9160" y="1532"/>
                </a:lnTo>
                <a:lnTo>
                  <a:pt x="9140" y="1636"/>
                </a:lnTo>
                <a:lnTo>
                  <a:pt x="9248" y="1687"/>
                </a:lnTo>
                <a:lnTo>
                  <a:pt x="9386" y="1663"/>
                </a:lnTo>
                <a:lnTo>
                  <a:pt x="9617" y="1550"/>
                </a:lnTo>
                <a:lnTo>
                  <a:pt x="9659" y="1609"/>
                </a:lnTo>
                <a:lnTo>
                  <a:pt x="9687" y="1751"/>
                </a:lnTo>
                <a:lnTo>
                  <a:pt x="9740" y="1867"/>
                </a:lnTo>
                <a:lnTo>
                  <a:pt x="9746" y="1966"/>
                </a:lnTo>
                <a:lnTo>
                  <a:pt x="9869" y="1961"/>
                </a:lnTo>
                <a:lnTo>
                  <a:pt x="9948" y="1877"/>
                </a:lnTo>
                <a:lnTo>
                  <a:pt x="10071" y="1887"/>
                </a:lnTo>
                <a:lnTo>
                  <a:pt x="10149" y="1791"/>
                </a:lnTo>
                <a:lnTo>
                  <a:pt x="10216" y="1623"/>
                </a:lnTo>
                <a:lnTo>
                  <a:pt x="10320" y="1599"/>
                </a:lnTo>
                <a:lnTo>
                  <a:pt x="10423" y="1493"/>
                </a:lnTo>
                <a:lnTo>
                  <a:pt x="10340" y="1441"/>
                </a:lnTo>
                <a:lnTo>
                  <a:pt x="10288" y="1377"/>
                </a:lnTo>
                <a:lnTo>
                  <a:pt x="10374" y="1252"/>
                </a:lnTo>
                <a:lnTo>
                  <a:pt x="10549" y="1178"/>
                </a:lnTo>
                <a:lnTo>
                  <a:pt x="10686" y="1113"/>
                </a:lnTo>
                <a:lnTo>
                  <a:pt x="10675" y="1064"/>
                </a:lnTo>
                <a:lnTo>
                  <a:pt x="10755" y="1008"/>
                </a:lnTo>
                <a:lnTo>
                  <a:pt x="10888" y="986"/>
                </a:lnTo>
                <a:lnTo>
                  <a:pt x="10997" y="1023"/>
                </a:lnTo>
                <a:lnTo>
                  <a:pt x="11009" y="1057"/>
                </a:lnTo>
                <a:lnTo>
                  <a:pt x="10957" y="1074"/>
                </a:lnTo>
                <a:lnTo>
                  <a:pt x="10771" y="1161"/>
                </a:lnTo>
                <a:lnTo>
                  <a:pt x="10694" y="1214"/>
                </a:lnTo>
                <a:lnTo>
                  <a:pt x="10650" y="1264"/>
                </a:lnTo>
                <a:lnTo>
                  <a:pt x="10689" y="1343"/>
                </a:lnTo>
                <a:lnTo>
                  <a:pt x="10664" y="1432"/>
                </a:lnTo>
                <a:lnTo>
                  <a:pt x="10753" y="1463"/>
                </a:lnTo>
                <a:lnTo>
                  <a:pt x="10807" y="1515"/>
                </a:lnTo>
                <a:lnTo>
                  <a:pt x="10960" y="1495"/>
                </a:lnTo>
                <a:lnTo>
                  <a:pt x="11122" y="1461"/>
                </a:lnTo>
                <a:lnTo>
                  <a:pt x="11288" y="1453"/>
                </a:lnTo>
                <a:lnTo>
                  <a:pt x="11394" y="1498"/>
                </a:lnTo>
                <a:lnTo>
                  <a:pt x="11295" y="1550"/>
                </a:lnTo>
                <a:lnTo>
                  <a:pt x="11197" y="1552"/>
                </a:lnTo>
                <a:lnTo>
                  <a:pt x="11091" y="1537"/>
                </a:lnTo>
                <a:lnTo>
                  <a:pt x="10972" y="1550"/>
                </a:lnTo>
                <a:lnTo>
                  <a:pt x="10850" y="1577"/>
                </a:lnTo>
                <a:lnTo>
                  <a:pt x="10861" y="1633"/>
                </a:lnTo>
                <a:lnTo>
                  <a:pt x="10923" y="1668"/>
                </a:lnTo>
                <a:lnTo>
                  <a:pt x="10960" y="1656"/>
                </a:lnTo>
                <a:lnTo>
                  <a:pt x="10950" y="1715"/>
                </a:lnTo>
                <a:lnTo>
                  <a:pt x="10933" y="1793"/>
                </a:lnTo>
                <a:lnTo>
                  <a:pt x="10850" y="1794"/>
                </a:lnTo>
                <a:lnTo>
                  <a:pt x="10771" y="1719"/>
                </a:lnTo>
                <a:lnTo>
                  <a:pt x="10674" y="1752"/>
                </a:lnTo>
                <a:lnTo>
                  <a:pt x="10622" y="1818"/>
                </a:lnTo>
                <a:lnTo>
                  <a:pt x="10613" y="1895"/>
                </a:lnTo>
                <a:lnTo>
                  <a:pt x="10632" y="1985"/>
                </a:lnTo>
                <a:lnTo>
                  <a:pt x="10482" y="2020"/>
                </a:lnTo>
                <a:lnTo>
                  <a:pt x="10453" y="2067"/>
                </a:lnTo>
                <a:lnTo>
                  <a:pt x="10347" y="2067"/>
                </a:lnTo>
                <a:lnTo>
                  <a:pt x="10342" y="2040"/>
                </a:lnTo>
                <a:lnTo>
                  <a:pt x="10236" y="2022"/>
                </a:lnTo>
                <a:lnTo>
                  <a:pt x="10095" y="2059"/>
                </a:lnTo>
                <a:lnTo>
                  <a:pt x="9915" y="2109"/>
                </a:lnTo>
                <a:lnTo>
                  <a:pt x="9832" y="2141"/>
                </a:lnTo>
                <a:lnTo>
                  <a:pt x="9788" y="2106"/>
                </a:lnTo>
                <a:lnTo>
                  <a:pt x="9677" y="2064"/>
                </a:lnTo>
                <a:lnTo>
                  <a:pt x="9608" y="2092"/>
                </a:lnTo>
                <a:lnTo>
                  <a:pt x="9492" y="2114"/>
                </a:lnTo>
                <a:lnTo>
                  <a:pt x="9506" y="2076"/>
                </a:lnTo>
                <a:lnTo>
                  <a:pt x="9405" y="2049"/>
                </a:lnTo>
                <a:lnTo>
                  <a:pt x="9416" y="2006"/>
                </a:lnTo>
                <a:lnTo>
                  <a:pt x="9405" y="1954"/>
                </a:lnTo>
                <a:lnTo>
                  <a:pt x="9504" y="1879"/>
                </a:lnTo>
                <a:lnTo>
                  <a:pt x="9531" y="1890"/>
                </a:lnTo>
                <a:lnTo>
                  <a:pt x="9570" y="1852"/>
                </a:lnTo>
                <a:lnTo>
                  <a:pt x="9519" y="1835"/>
                </a:lnTo>
                <a:lnTo>
                  <a:pt x="9516" y="1806"/>
                </a:lnTo>
                <a:lnTo>
                  <a:pt x="9558" y="1773"/>
                </a:lnTo>
                <a:lnTo>
                  <a:pt x="9578" y="1720"/>
                </a:lnTo>
                <a:lnTo>
                  <a:pt x="9489" y="1749"/>
                </a:lnTo>
                <a:lnTo>
                  <a:pt x="9443" y="1778"/>
                </a:lnTo>
                <a:lnTo>
                  <a:pt x="9354" y="1784"/>
                </a:lnTo>
                <a:lnTo>
                  <a:pt x="9314" y="1815"/>
                </a:lnTo>
                <a:lnTo>
                  <a:pt x="9287" y="1843"/>
                </a:lnTo>
                <a:lnTo>
                  <a:pt x="9248" y="1949"/>
                </a:lnTo>
                <a:lnTo>
                  <a:pt x="9268" y="2010"/>
                </a:lnTo>
                <a:lnTo>
                  <a:pt x="9251" y="2070"/>
                </a:lnTo>
                <a:lnTo>
                  <a:pt x="9261" y="2113"/>
                </a:lnTo>
                <a:lnTo>
                  <a:pt x="9171" y="2166"/>
                </a:lnTo>
                <a:lnTo>
                  <a:pt x="9159" y="2143"/>
                </a:lnTo>
                <a:lnTo>
                  <a:pt x="9066" y="2148"/>
                </a:lnTo>
                <a:lnTo>
                  <a:pt x="9038" y="2171"/>
                </a:lnTo>
                <a:lnTo>
                  <a:pt x="8948" y="2170"/>
                </a:lnTo>
                <a:lnTo>
                  <a:pt x="8783" y="2215"/>
                </a:lnTo>
                <a:lnTo>
                  <a:pt x="8617" y="2385"/>
                </a:lnTo>
                <a:lnTo>
                  <a:pt x="8546" y="2417"/>
                </a:lnTo>
                <a:lnTo>
                  <a:pt x="8448" y="2441"/>
                </a:lnTo>
                <a:lnTo>
                  <a:pt x="8341" y="2464"/>
                </a:lnTo>
                <a:lnTo>
                  <a:pt x="8263" y="2562"/>
                </a:lnTo>
                <a:lnTo>
                  <a:pt x="7959" y="2656"/>
                </a:lnTo>
                <a:lnTo>
                  <a:pt x="7879" y="2604"/>
                </a:lnTo>
                <a:lnTo>
                  <a:pt x="7848" y="2744"/>
                </a:lnTo>
                <a:lnTo>
                  <a:pt x="7674" y="2712"/>
                </a:lnTo>
                <a:lnTo>
                  <a:pt x="7518" y="2739"/>
                </a:lnTo>
                <a:lnTo>
                  <a:pt x="7481" y="2830"/>
                </a:lnTo>
                <a:lnTo>
                  <a:pt x="7630" y="2878"/>
                </a:lnTo>
                <a:lnTo>
                  <a:pt x="7684" y="2942"/>
                </a:lnTo>
                <a:lnTo>
                  <a:pt x="7747" y="3079"/>
                </a:lnTo>
                <a:lnTo>
                  <a:pt x="7614" y="3343"/>
                </a:lnTo>
                <a:lnTo>
                  <a:pt x="7518" y="3424"/>
                </a:lnTo>
                <a:lnTo>
                  <a:pt x="7321" y="3419"/>
                </a:lnTo>
                <a:lnTo>
                  <a:pt x="7216" y="3427"/>
                </a:lnTo>
                <a:lnTo>
                  <a:pt x="7098" y="3404"/>
                </a:lnTo>
                <a:lnTo>
                  <a:pt x="6937" y="3404"/>
                </a:lnTo>
                <a:lnTo>
                  <a:pt x="6806" y="3380"/>
                </a:lnTo>
                <a:lnTo>
                  <a:pt x="6592" y="3478"/>
                </a:lnTo>
                <a:lnTo>
                  <a:pt x="6610" y="3538"/>
                </a:lnTo>
                <a:lnTo>
                  <a:pt x="6556" y="3638"/>
                </a:lnTo>
                <a:lnTo>
                  <a:pt x="6540" y="3685"/>
                </a:lnTo>
                <a:lnTo>
                  <a:pt x="6540" y="3735"/>
                </a:lnTo>
                <a:lnTo>
                  <a:pt x="6514" y="3794"/>
                </a:lnTo>
                <a:lnTo>
                  <a:pt x="6450" y="3880"/>
                </a:lnTo>
                <a:lnTo>
                  <a:pt x="6417" y="3939"/>
                </a:lnTo>
                <a:lnTo>
                  <a:pt x="6344" y="3991"/>
                </a:lnTo>
                <a:lnTo>
                  <a:pt x="6292" y="4087"/>
                </a:lnTo>
                <a:lnTo>
                  <a:pt x="6299" y="4143"/>
                </a:lnTo>
                <a:lnTo>
                  <a:pt x="6349" y="4156"/>
                </a:lnTo>
                <a:lnTo>
                  <a:pt x="6324" y="4247"/>
                </a:lnTo>
                <a:lnTo>
                  <a:pt x="6257" y="4363"/>
                </a:lnTo>
                <a:lnTo>
                  <a:pt x="6329" y="4346"/>
                </a:lnTo>
                <a:lnTo>
                  <a:pt x="6390" y="4368"/>
                </a:lnTo>
                <a:lnTo>
                  <a:pt x="6457" y="4329"/>
                </a:lnTo>
                <a:lnTo>
                  <a:pt x="6570" y="4353"/>
                </a:lnTo>
                <a:lnTo>
                  <a:pt x="6575" y="4439"/>
                </a:lnTo>
                <a:lnTo>
                  <a:pt x="6607" y="4489"/>
                </a:lnTo>
                <a:lnTo>
                  <a:pt x="6668" y="4503"/>
                </a:lnTo>
                <a:lnTo>
                  <a:pt x="6738" y="4446"/>
                </a:lnTo>
                <a:lnTo>
                  <a:pt x="6841" y="4392"/>
                </a:lnTo>
                <a:lnTo>
                  <a:pt x="6967" y="4395"/>
                </a:lnTo>
                <a:lnTo>
                  <a:pt x="7141" y="4393"/>
                </a:lnTo>
                <a:lnTo>
                  <a:pt x="7275" y="4277"/>
                </a:lnTo>
                <a:lnTo>
                  <a:pt x="7386" y="4249"/>
                </a:lnTo>
                <a:lnTo>
                  <a:pt x="7445" y="4151"/>
                </a:lnTo>
                <a:lnTo>
                  <a:pt x="7545" y="4087"/>
                </a:lnTo>
                <a:lnTo>
                  <a:pt x="7519" y="4003"/>
                </a:lnTo>
                <a:lnTo>
                  <a:pt x="7608" y="3885"/>
                </a:lnTo>
                <a:lnTo>
                  <a:pt x="7716" y="3806"/>
                </a:lnTo>
                <a:lnTo>
                  <a:pt x="7743" y="3759"/>
                </a:lnTo>
                <a:lnTo>
                  <a:pt x="7922" y="3728"/>
                </a:lnTo>
                <a:lnTo>
                  <a:pt x="8076" y="3636"/>
                </a:lnTo>
                <a:lnTo>
                  <a:pt x="8093" y="3555"/>
                </a:lnTo>
                <a:lnTo>
                  <a:pt x="8135" y="3471"/>
                </a:lnTo>
                <a:lnTo>
                  <a:pt x="8337" y="3427"/>
                </a:lnTo>
                <a:lnTo>
                  <a:pt x="8585" y="3464"/>
                </a:lnTo>
                <a:lnTo>
                  <a:pt x="8725" y="3387"/>
                </a:lnTo>
                <a:lnTo>
                  <a:pt x="8782" y="3377"/>
                </a:lnTo>
                <a:lnTo>
                  <a:pt x="8873" y="3314"/>
                </a:lnTo>
                <a:lnTo>
                  <a:pt x="8937" y="3296"/>
                </a:lnTo>
                <a:lnTo>
                  <a:pt x="9034" y="3341"/>
                </a:lnTo>
                <a:lnTo>
                  <a:pt x="9097" y="3356"/>
                </a:lnTo>
                <a:lnTo>
                  <a:pt x="9110" y="3491"/>
                </a:lnTo>
                <a:lnTo>
                  <a:pt x="9186" y="3570"/>
                </a:lnTo>
                <a:lnTo>
                  <a:pt x="9295" y="3661"/>
                </a:lnTo>
                <a:lnTo>
                  <a:pt x="9394" y="3725"/>
                </a:lnTo>
                <a:lnTo>
                  <a:pt x="9495" y="3734"/>
                </a:lnTo>
                <a:lnTo>
                  <a:pt x="9549" y="3791"/>
                </a:lnTo>
                <a:lnTo>
                  <a:pt x="9637" y="3818"/>
                </a:lnTo>
                <a:lnTo>
                  <a:pt x="9671" y="3878"/>
                </a:lnTo>
                <a:lnTo>
                  <a:pt x="9728" y="3897"/>
                </a:lnTo>
                <a:lnTo>
                  <a:pt x="9763" y="3969"/>
                </a:lnTo>
                <a:lnTo>
                  <a:pt x="9812" y="4053"/>
                </a:lnTo>
                <a:lnTo>
                  <a:pt x="9777" y="4084"/>
                </a:lnTo>
                <a:lnTo>
                  <a:pt x="9740" y="4163"/>
                </a:lnTo>
                <a:lnTo>
                  <a:pt x="9734" y="4208"/>
                </a:lnTo>
                <a:lnTo>
                  <a:pt x="9797" y="4196"/>
                </a:lnTo>
                <a:lnTo>
                  <a:pt x="9886" y="4070"/>
                </a:lnTo>
                <a:lnTo>
                  <a:pt x="9948" y="4062"/>
                </a:lnTo>
                <a:lnTo>
                  <a:pt x="9972" y="3986"/>
                </a:lnTo>
                <a:lnTo>
                  <a:pt x="9873" y="3932"/>
                </a:lnTo>
                <a:lnTo>
                  <a:pt x="9942" y="3840"/>
                </a:lnTo>
                <a:lnTo>
                  <a:pt x="10063" y="3863"/>
                </a:lnTo>
                <a:lnTo>
                  <a:pt x="10138" y="3930"/>
                </a:lnTo>
                <a:lnTo>
                  <a:pt x="10169" y="3880"/>
                </a:lnTo>
                <a:lnTo>
                  <a:pt x="10155" y="3853"/>
                </a:lnTo>
                <a:lnTo>
                  <a:pt x="10039" y="3779"/>
                </a:lnTo>
                <a:lnTo>
                  <a:pt x="9938" y="3735"/>
                </a:lnTo>
                <a:lnTo>
                  <a:pt x="9819" y="3685"/>
                </a:lnTo>
                <a:lnTo>
                  <a:pt x="9861" y="3656"/>
                </a:lnTo>
                <a:lnTo>
                  <a:pt x="9830" y="3626"/>
                </a:lnTo>
                <a:lnTo>
                  <a:pt x="9721" y="3626"/>
                </a:lnTo>
                <a:lnTo>
                  <a:pt x="9583" y="3515"/>
                </a:lnTo>
                <a:lnTo>
                  <a:pt x="9531" y="3402"/>
                </a:lnTo>
                <a:lnTo>
                  <a:pt x="9418" y="3333"/>
                </a:lnTo>
                <a:lnTo>
                  <a:pt x="9386" y="3266"/>
                </a:lnTo>
                <a:lnTo>
                  <a:pt x="9410" y="3227"/>
                </a:lnTo>
                <a:lnTo>
                  <a:pt x="9415" y="3161"/>
                </a:lnTo>
                <a:lnTo>
                  <a:pt x="9529" y="3114"/>
                </a:lnTo>
                <a:lnTo>
                  <a:pt x="9628" y="3134"/>
                </a:lnTo>
                <a:lnTo>
                  <a:pt x="9598" y="3146"/>
                </a:lnTo>
                <a:lnTo>
                  <a:pt x="9593" y="3148"/>
                </a:lnTo>
                <a:lnTo>
                  <a:pt x="9581" y="3193"/>
                </a:lnTo>
                <a:lnTo>
                  <a:pt x="9613" y="3239"/>
                </a:lnTo>
                <a:lnTo>
                  <a:pt x="9664" y="3181"/>
                </a:lnTo>
                <a:lnTo>
                  <a:pt x="9745" y="3202"/>
                </a:lnTo>
                <a:lnTo>
                  <a:pt x="9741" y="3247"/>
                </a:lnTo>
                <a:lnTo>
                  <a:pt x="9793" y="3303"/>
                </a:lnTo>
                <a:lnTo>
                  <a:pt x="9765" y="3313"/>
                </a:lnTo>
                <a:lnTo>
                  <a:pt x="9866" y="3412"/>
                </a:lnTo>
                <a:lnTo>
                  <a:pt x="9987" y="3452"/>
                </a:lnTo>
                <a:lnTo>
                  <a:pt x="10061" y="3503"/>
                </a:lnTo>
                <a:lnTo>
                  <a:pt x="10187" y="3553"/>
                </a:lnTo>
                <a:lnTo>
                  <a:pt x="10245" y="3580"/>
                </a:lnTo>
                <a:lnTo>
                  <a:pt x="10282" y="3626"/>
                </a:lnTo>
                <a:lnTo>
                  <a:pt x="10310" y="3638"/>
                </a:lnTo>
                <a:lnTo>
                  <a:pt x="10332" y="3659"/>
                </a:lnTo>
                <a:lnTo>
                  <a:pt x="10310" y="3703"/>
                </a:lnTo>
                <a:lnTo>
                  <a:pt x="10293" y="3799"/>
                </a:lnTo>
                <a:lnTo>
                  <a:pt x="10302" y="3868"/>
                </a:lnTo>
                <a:lnTo>
                  <a:pt x="10379" y="3915"/>
                </a:lnTo>
                <a:lnTo>
                  <a:pt x="10381" y="3947"/>
                </a:lnTo>
                <a:lnTo>
                  <a:pt x="10404" y="3957"/>
                </a:lnTo>
                <a:lnTo>
                  <a:pt x="10413" y="4000"/>
                </a:lnTo>
                <a:lnTo>
                  <a:pt x="10485" y="4082"/>
                </a:lnTo>
                <a:lnTo>
                  <a:pt x="10541" y="4149"/>
                </a:lnTo>
                <a:lnTo>
                  <a:pt x="10564" y="4247"/>
                </a:lnTo>
                <a:lnTo>
                  <a:pt x="10618" y="4366"/>
                </a:lnTo>
                <a:lnTo>
                  <a:pt x="10741" y="4432"/>
                </a:lnTo>
                <a:lnTo>
                  <a:pt x="10842" y="4430"/>
                </a:lnTo>
                <a:lnTo>
                  <a:pt x="10785" y="4297"/>
                </a:lnTo>
                <a:lnTo>
                  <a:pt x="10879" y="4282"/>
                </a:lnTo>
                <a:lnTo>
                  <a:pt x="10835" y="4207"/>
                </a:lnTo>
                <a:lnTo>
                  <a:pt x="10973" y="4247"/>
                </a:lnTo>
                <a:lnTo>
                  <a:pt x="10970" y="4163"/>
                </a:lnTo>
                <a:lnTo>
                  <a:pt x="10896" y="4121"/>
                </a:lnTo>
                <a:lnTo>
                  <a:pt x="10815" y="4052"/>
                </a:lnTo>
                <a:lnTo>
                  <a:pt x="10869" y="4021"/>
                </a:lnTo>
                <a:lnTo>
                  <a:pt x="10797" y="3952"/>
                </a:lnTo>
                <a:lnTo>
                  <a:pt x="10765" y="3867"/>
                </a:lnTo>
                <a:lnTo>
                  <a:pt x="10792" y="3836"/>
                </a:lnTo>
                <a:lnTo>
                  <a:pt x="10867" y="3910"/>
                </a:lnTo>
                <a:lnTo>
                  <a:pt x="10948" y="3910"/>
                </a:lnTo>
                <a:lnTo>
                  <a:pt x="11021" y="3887"/>
                </a:lnTo>
                <a:lnTo>
                  <a:pt x="10920" y="3806"/>
                </a:lnTo>
                <a:lnTo>
                  <a:pt x="11091" y="3769"/>
                </a:lnTo>
                <a:lnTo>
                  <a:pt x="11167" y="3782"/>
                </a:lnTo>
                <a:lnTo>
                  <a:pt x="11253" y="3787"/>
                </a:lnTo>
                <a:lnTo>
                  <a:pt x="11253" y="3816"/>
                </a:lnTo>
                <a:lnTo>
                  <a:pt x="11302" y="3882"/>
                </a:lnTo>
                <a:lnTo>
                  <a:pt x="11416" y="3806"/>
                </a:lnTo>
                <a:lnTo>
                  <a:pt x="11473" y="3762"/>
                </a:lnTo>
                <a:lnTo>
                  <a:pt x="11642" y="3754"/>
                </a:lnTo>
                <a:lnTo>
                  <a:pt x="11664" y="3718"/>
                </a:lnTo>
                <a:lnTo>
                  <a:pt x="11537" y="3675"/>
                </a:lnTo>
                <a:lnTo>
                  <a:pt x="11517" y="3621"/>
                </a:lnTo>
                <a:lnTo>
                  <a:pt x="11465" y="3542"/>
                </a:lnTo>
                <a:lnTo>
                  <a:pt x="11509" y="3442"/>
                </a:lnTo>
                <a:lnTo>
                  <a:pt x="11574" y="3387"/>
                </a:lnTo>
                <a:lnTo>
                  <a:pt x="11595" y="3224"/>
                </a:lnTo>
                <a:lnTo>
                  <a:pt x="11637" y="3237"/>
                </a:lnTo>
                <a:lnTo>
                  <a:pt x="11697" y="3208"/>
                </a:lnTo>
                <a:lnTo>
                  <a:pt x="11690" y="3173"/>
                </a:lnTo>
                <a:lnTo>
                  <a:pt x="11780" y="3077"/>
                </a:lnTo>
                <a:lnTo>
                  <a:pt x="11818" y="3005"/>
                </a:lnTo>
                <a:lnTo>
                  <a:pt x="11935" y="2990"/>
                </a:lnTo>
                <a:lnTo>
                  <a:pt x="11951" y="3038"/>
                </a:lnTo>
                <a:lnTo>
                  <a:pt x="12157" y="3070"/>
                </a:lnTo>
                <a:lnTo>
                  <a:pt x="12199" y="3101"/>
                </a:lnTo>
                <a:lnTo>
                  <a:pt x="12083" y="3144"/>
                </a:lnTo>
                <a:lnTo>
                  <a:pt x="12064" y="3170"/>
                </a:lnTo>
                <a:lnTo>
                  <a:pt x="12214" y="3208"/>
                </a:lnTo>
                <a:lnTo>
                  <a:pt x="12195" y="3271"/>
                </a:lnTo>
                <a:lnTo>
                  <a:pt x="12275" y="3298"/>
                </a:lnTo>
                <a:lnTo>
                  <a:pt x="12438" y="3220"/>
                </a:lnTo>
                <a:lnTo>
                  <a:pt x="12574" y="3198"/>
                </a:lnTo>
                <a:lnTo>
                  <a:pt x="12589" y="3151"/>
                </a:lnTo>
                <a:lnTo>
                  <a:pt x="12460" y="3158"/>
                </a:lnTo>
                <a:lnTo>
                  <a:pt x="12389" y="3126"/>
                </a:lnTo>
                <a:lnTo>
                  <a:pt x="12364" y="3045"/>
                </a:lnTo>
                <a:lnTo>
                  <a:pt x="12463" y="2998"/>
                </a:lnTo>
                <a:lnTo>
                  <a:pt x="12579" y="2991"/>
                </a:lnTo>
                <a:lnTo>
                  <a:pt x="12652" y="2949"/>
                </a:lnTo>
                <a:lnTo>
                  <a:pt x="12748" y="2939"/>
                </a:lnTo>
                <a:lnTo>
                  <a:pt x="12852" y="2919"/>
                </a:lnTo>
                <a:lnTo>
                  <a:pt x="12864" y="2946"/>
                </a:lnTo>
                <a:lnTo>
                  <a:pt x="12695" y="2998"/>
                </a:lnTo>
                <a:lnTo>
                  <a:pt x="12780" y="3050"/>
                </a:lnTo>
                <a:lnTo>
                  <a:pt x="12702" y="3160"/>
                </a:lnTo>
                <a:lnTo>
                  <a:pt x="12615" y="3180"/>
                </a:lnTo>
                <a:lnTo>
                  <a:pt x="12746" y="3259"/>
                </a:lnTo>
                <a:lnTo>
                  <a:pt x="12906" y="3309"/>
                </a:lnTo>
                <a:lnTo>
                  <a:pt x="13103" y="3424"/>
                </a:lnTo>
                <a:lnTo>
                  <a:pt x="13163" y="3466"/>
                </a:lnTo>
                <a:lnTo>
                  <a:pt x="13241" y="3481"/>
                </a:lnTo>
                <a:lnTo>
                  <a:pt x="13330" y="3532"/>
                </a:lnTo>
                <a:lnTo>
                  <a:pt x="13391" y="3626"/>
                </a:lnTo>
                <a:lnTo>
                  <a:pt x="13389" y="3686"/>
                </a:lnTo>
                <a:lnTo>
                  <a:pt x="13249" y="3760"/>
                </a:lnTo>
                <a:lnTo>
                  <a:pt x="13130" y="3747"/>
                </a:lnTo>
                <a:lnTo>
                  <a:pt x="12975" y="3769"/>
                </a:lnTo>
                <a:lnTo>
                  <a:pt x="12766" y="3715"/>
                </a:lnTo>
                <a:lnTo>
                  <a:pt x="12507" y="3616"/>
                </a:lnTo>
                <a:lnTo>
                  <a:pt x="12281" y="3619"/>
                </a:lnTo>
                <a:lnTo>
                  <a:pt x="12126" y="3658"/>
                </a:lnTo>
                <a:lnTo>
                  <a:pt x="11970" y="3749"/>
                </a:lnTo>
                <a:lnTo>
                  <a:pt x="11701" y="3730"/>
                </a:lnTo>
                <a:lnTo>
                  <a:pt x="11650" y="3838"/>
                </a:lnTo>
                <a:lnTo>
                  <a:pt x="11431" y="3845"/>
                </a:lnTo>
                <a:lnTo>
                  <a:pt x="11278" y="3981"/>
                </a:lnTo>
                <a:lnTo>
                  <a:pt x="11374" y="4052"/>
                </a:lnTo>
                <a:lnTo>
                  <a:pt x="11308" y="4164"/>
                </a:lnTo>
                <a:lnTo>
                  <a:pt x="11421" y="4247"/>
                </a:lnTo>
                <a:lnTo>
                  <a:pt x="11519" y="4395"/>
                </a:lnTo>
                <a:lnTo>
                  <a:pt x="11682" y="4393"/>
                </a:lnTo>
                <a:lnTo>
                  <a:pt x="11834" y="4474"/>
                </a:lnTo>
                <a:lnTo>
                  <a:pt x="11936" y="4456"/>
                </a:lnTo>
                <a:lnTo>
                  <a:pt x="11965" y="4393"/>
                </a:lnTo>
                <a:lnTo>
                  <a:pt x="12128" y="4398"/>
                </a:lnTo>
                <a:lnTo>
                  <a:pt x="12258" y="4479"/>
                </a:lnTo>
                <a:lnTo>
                  <a:pt x="12483" y="4462"/>
                </a:lnTo>
                <a:lnTo>
                  <a:pt x="12573" y="4375"/>
                </a:lnTo>
                <a:lnTo>
                  <a:pt x="12700" y="4410"/>
                </a:lnTo>
                <a:lnTo>
                  <a:pt x="12788" y="4397"/>
                </a:lnTo>
                <a:lnTo>
                  <a:pt x="12743" y="4454"/>
                </a:lnTo>
                <a:lnTo>
                  <a:pt x="12808" y="4523"/>
                </a:lnTo>
                <a:lnTo>
                  <a:pt x="12781" y="4585"/>
                </a:lnTo>
                <a:lnTo>
                  <a:pt x="12815" y="4703"/>
                </a:lnTo>
                <a:lnTo>
                  <a:pt x="12812" y="4708"/>
                </a:lnTo>
                <a:lnTo>
                  <a:pt x="12753" y="4818"/>
                </a:lnTo>
                <a:lnTo>
                  <a:pt x="12716" y="4944"/>
                </a:lnTo>
                <a:lnTo>
                  <a:pt x="12712" y="4946"/>
                </a:lnTo>
                <a:lnTo>
                  <a:pt x="12695" y="4986"/>
                </a:lnTo>
                <a:lnTo>
                  <a:pt x="12680" y="5105"/>
                </a:lnTo>
                <a:lnTo>
                  <a:pt x="12648" y="5179"/>
                </a:lnTo>
                <a:lnTo>
                  <a:pt x="12660" y="5188"/>
                </a:lnTo>
                <a:lnTo>
                  <a:pt x="12620" y="5242"/>
                </a:lnTo>
                <a:lnTo>
                  <a:pt x="12547" y="5282"/>
                </a:lnTo>
                <a:lnTo>
                  <a:pt x="12423" y="5272"/>
                </a:lnTo>
                <a:lnTo>
                  <a:pt x="12291" y="5235"/>
                </a:lnTo>
                <a:lnTo>
                  <a:pt x="12259" y="5287"/>
                </a:lnTo>
                <a:lnTo>
                  <a:pt x="12209" y="5208"/>
                </a:lnTo>
                <a:lnTo>
                  <a:pt x="12093" y="5188"/>
                </a:lnTo>
                <a:lnTo>
                  <a:pt x="11955" y="5201"/>
                </a:lnTo>
                <a:lnTo>
                  <a:pt x="11892" y="5247"/>
                </a:lnTo>
                <a:lnTo>
                  <a:pt x="11771" y="5297"/>
                </a:lnTo>
                <a:lnTo>
                  <a:pt x="11696" y="5272"/>
                </a:lnTo>
                <a:lnTo>
                  <a:pt x="11534" y="5225"/>
                </a:lnTo>
                <a:lnTo>
                  <a:pt x="11377" y="5183"/>
                </a:lnTo>
                <a:lnTo>
                  <a:pt x="11165" y="5185"/>
                </a:lnTo>
                <a:lnTo>
                  <a:pt x="11125" y="5132"/>
                </a:lnTo>
                <a:lnTo>
                  <a:pt x="10967" y="5114"/>
                </a:lnTo>
                <a:lnTo>
                  <a:pt x="10914" y="5087"/>
                </a:lnTo>
                <a:lnTo>
                  <a:pt x="10856" y="5087"/>
                </a:lnTo>
                <a:lnTo>
                  <a:pt x="10802" y="5016"/>
                </a:lnTo>
                <a:lnTo>
                  <a:pt x="10588" y="4983"/>
                </a:lnTo>
                <a:lnTo>
                  <a:pt x="10478" y="5004"/>
                </a:lnTo>
                <a:lnTo>
                  <a:pt x="10362" y="5078"/>
                </a:lnTo>
                <a:lnTo>
                  <a:pt x="10308" y="5156"/>
                </a:lnTo>
                <a:lnTo>
                  <a:pt x="10342" y="5279"/>
                </a:lnTo>
                <a:lnTo>
                  <a:pt x="10263" y="5353"/>
                </a:lnTo>
                <a:lnTo>
                  <a:pt x="10182" y="5395"/>
                </a:lnTo>
                <a:lnTo>
                  <a:pt x="10014" y="5314"/>
                </a:lnTo>
                <a:lnTo>
                  <a:pt x="9792" y="5247"/>
                </a:lnTo>
                <a:lnTo>
                  <a:pt x="9650" y="5217"/>
                </a:lnTo>
                <a:lnTo>
                  <a:pt x="9588" y="5075"/>
                </a:lnTo>
                <a:lnTo>
                  <a:pt x="9386" y="5004"/>
                </a:lnTo>
                <a:lnTo>
                  <a:pt x="9258" y="4977"/>
                </a:lnTo>
                <a:lnTo>
                  <a:pt x="9191" y="4991"/>
                </a:lnTo>
                <a:lnTo>
                  <a:pt x="9016" y="4937"/>
                </a:lnTo>
                <a:lnTo>
                  <a:pt x="8960" y="4912"/>
                </a:lnTo>
                <a:lnTo>
                  <a:pt x="8932" y="4838"/>
                </a:lnTo>
                <a:lnTo>
                  <a:pt x="8852" y="4836"/>
                </a:lnTo>
                <a:lnTo>
                  <a:pt x="8837" y="4750"/>
                </a:lnTo>
                <a:lnTo>
                  <a:pt x="8948" y="4673"/>
                </a:lnTo>
                <a:lnTo>
                  <a:pt x="8987" y="4542"/>
                </a:lnTo>
                <a:lnTo>
                  <a:pt x="8942" y="4503"/>
                </a:lnTo>
                <a:lnTo>
                  <a:pt x="8953" y="4434"/>
                </a:lnTo>
                <a:lnTo>
                  <a:pt x="9039" y="4360"/>
                </a:lnTo>
                <a:lnTo>
                  <a:pt x="9033" y="4331"/>
                </a:lnTo>
                <a:lnTo>
                  <a:pt x="8900" y="4387"/>
                </a:lnTo>
                <a:lnTo>
                  <a:pt x="8916" y="4311"/>
                </a:lnTo>
                <a:lnTo>
                  <a:pt x="8817" y="4292"/>
                </a:lnTo>
                <a:lnTo>
                  <a:pt x="8647" y="4353"/>
                </a:lnTo>
                <a:lnTo>
                  <a:pt x="8546" y="4361"/>
                </a:lnTo>
                <a:lnTo>
                  <a:pt x="8494" y="4326"/>
                </a:lnTo>
                <a:lnTo>
                  <a:pt x="8341" y="4328"/>
                </a:lnTo>
                <a:lnTo>
                  <a:pt x="8191" y="4387"/>
                </a:lnTo>
                <a:lnTo>
                  <a:pt x="8124" y="4365"/>
                </a:lnTo>
                <a:lnTo>
                  <a:pt x="7886" y="4377"/>
                </a:lnTo>
                <a:lnTo>
                  <a:pt x="7639" y="4403"/>
                </a:lnTo>
                <a:lnTo>
                  <a:pt x="7491" y="4449"/>
                </a:lnTo>
                <a:lnTo>
                  <a:pt x="7385" y="4513"/>
                </a:lnTo>
                <a:lnTo>
                  <a:pt x="7226" y="4538"/>
                </a:lnTo>
                <a:lnTo>
                  <a:pt x="7066" y="4622"/>
                </a:lnTo>
                <a:lnTo>
                  <a:pt x="7008" y="4621"/>
                </a:lnTo>
                <a:lnTo>
                  <a:pt x="6875" y="4587"/>
                </a:lnTo>
                <a:lnTo>
                  <a:pt x="6742" y="4597"/>
                </a:lnTo>
                <a:lnTo>
                  <a:pt x="6681" y="4533"/>
                </a:lnTo>
                <a:lnTo>
                  <a:pt x="6583" y="4531"/>
                </a:lnTo>
                <a:lnTo>
                  <a:pt x="6508" y="4626"/>
                </a:lnTo>
                <a:lnTo>
                  <a:pt x="6365" y="4786"/>
                </a:lnTo>
                <a:lnTo>
                  <a:pt x="6242" y="4850"/>
                </a:lnTo>
                <a:lnTo>
                  <a:pt x="6083" y="4920"/>
                </a:lnTo>
                <a:lnTo>
                  <a:pt x="5961" y="5026"/>
                </a:lnTo>
                <a:lnTo>
                  <a:pt x="5913" y="5110"/>
                </a:lnTo>
                <a:lnTo>
                  <a:pt x="5817" y="5249"/>
                </a:lnTo>
                <a:lnTo>
                  <a:pt x="5787" y="5449"/>
                </a:lnTo>
                <a:lnTo>
                  <a:pt x="5631" y="5585"/>
                </a:lnTo>
                <a:lnTo>
                  <a:pt x="5548" y="5629"/>
                </a:lnTo>
                <a:lnTo>
                  <a:pt x="5407" y="5740"/>
                </a:lnTo>
                <a:lnTo>
                  <a:pt x="5274" y="5759"/>
                </a:lnTo>
                <a:lnTo>
                  <a:pt x="5185" y="5824"/>
                </a:lnTo>
                <a:lnTo>
                  <a:pt x="5047" y="5994"/>
                </a:lnTo>
                <a:lnTo>
                  <a:pt x="4939" y="6056"/>
                </a:lnTo>
                <a:lnTo>
                  <a:pt x="4860" y="6161"/>
                </a:lnTo>
                <a:lnTo>
                  <a:pt x="4829" y="6250"/>
                </a:lnTo>
                <a:lnTo>
                  <a:pt x="4767" y="6349"/>
                </a:lnTo>
                <a:lnTo>
                  <a:pt x="4713" y="6376"/>
                </a:lnTo>
                <a:lnTo>
                  <a:pt x="4609" y="6486"/>
                </a:lnTo>
                <a:lnTo>
                  <a:pt x="4530" y="6607"/>
                </a:lnTo>
                <a:lnTo>
                  <a:pt x="4523" y="6664"/>
                </a:lnTo>
                <a:lnTo>
                  <a:pt x="4454" y="6755"/>
                </a:lnTo>
                <a:lnTo>
                  <a:pt x="4392" y="6802"/>
                </a:lnTo>
                <a:lnTo>
                  <a:pt x="4365" y="6883"/>
                </a:lnTo>
                <a:lnTo>
                  <a:pt x="4340" y="6957"/>
                </a:lnTo>
                <a:lnTo>
                  <a:pt x="4393" y="7033"/>
                </a:lnTo>
                <a:lnTo>
                  <a:pt x="4409" y="7115"/>
                </a:lnTo>
                <a:lnTo>
                  <a:pt x="4375" y="7203"/>
                </a:lnTo>
                <a:lnTo>
                  <a:pt x="4372" y="7290"/>
                </a:lnTo>
                <a:lnTo>
                  <a:pt x="4350" y="7465"/>
                </a:lnTo>
                <a:lnTo>
                  <a:pt x="4299" y="7634"/>
                </a:lnTo>
                <a:lnTo>
                  <a:pt x="4244" y="7723"/>
                </a:lnTo>
                <a:lnTo>
                  <a:pt x="4237" y="7819"/>
                </a:lnTo>
                <a:lnTo>
                  <a:pt x="4186" y="7911"/>
                </a:lnTo>
                <a:lnTo>
                  <a:pt x="4097" y="8038"/>
                </a:lnTo>
                <a:lnTo>
                  <a:pt x="4031" y="8071"/>
                </a:lnTo>
                <a:lnTo>
                  <a:pt x="4089" y="8137"/>
                </a:lnTo>
                <a:lnTo>
                  <a:pt x="4124" y="8278"/>
                </a:lnTo>
                <a:lnTo>
                  <a:pt x="4094" y="8358"/>
                </a:lnTo>
                <a:lnTo>
                  <a:pt x="4097" y="8499"/>
                </a:lnTo>
                <a:lnTo>
                  <a:pt x="4101" y="8538"/>
                </a:lnTo>
                <a:lnTo>
                  <a:pt x="4139" y="8576"/>
                </a:lnTo>
                <a:lnTo>
                  <a:pt x="4134" y="8603"/>
                </a:lnTo>
                <a:lnTo>
                  <a:pt x="4159" y="8655"/>
                </a:lnTo>
                <a:lnTo>
                  <a:pt x="4218" y="8667"/>
                </a:lnTo>
                <a:lnTo>
                  <a:pt x="4287" y="8745"/>
                </a:lnTo>
                <a:lnTo>
                  <a:pt x="4326" y="8775"/>
                </a:lnTo>
                <a:lnTo>
                  <a:pt x="4343" y="8815"/>
                </a:lnTo>
                <a:lnTo>
                  <a:pt x="4350" y="8896"/>
                </a:lnTo>
                <a:lnTo>
                  <a:pt x="4382" y="8933"/>
                </a:lnTo>
                <a:lnTo>
                  <a:pt x="4417" y="8957"/>
                </a:lnTo>
                <a:lnTo>
                  <a:pt x="4467" y="9029"/>
                </a:lnTo>
                <a:lnTo>
                  <a:pt x="4523" y="9137"/>
                </a:lnTo>
                <a:lnTo>
                  <a:pt x="4530" y="9275"/>
                </a:lnTo>
                <a:lnTo>
                  <a:pt x="4550" y="9342"/>
                </a:lnTo>
                <a:lnTo>
                  <a:pt x="4621" y="9442"/>
                </a:lnTo>
                <a:lnTo>
                  <a:pt x="4725" y="9516"/>
                </a:lnTo>
                <a:lnTo>
                  <a:pt x="4767" y="9529"/>
                </a:lnTo>
                <a:lnTo>
                  <a:pt x="4863" y="9649"/>
                </a:lnTo>
                <a:lnTo>
                  <a:pt x="4991" y="9751"/>
                </a:lnTo>
                <a:lnTo>
                  <a:pt x="5127" y="9893"/>
                </a:lnTo>
                <a:lnTo>
                  <a:pt x="5287" y="9982"/>
                </a:lnTo>
                <a:lnTo>
                  <a:pt x="5331" y="9980"/>
                </a:lnTo>
                <a:lnTo>
                  <a:pt x="5361" y="9985"/>
                </a:lnTo>
                <a:lnTo>
                  <a:pt x="5525" y="9916"/>
                </a:lnTo>
                <a:lnTo>
                  <a:pt x="5641" y="9862"/>
                </a:lnTo>
                <a:lnTo>
                  <a:pt x="5838" y="9830"/>
                </a:lnTo>
                <a:lnTo>
                  <a:pt x="5944" y="9829"/>
                </a:lnTo>
                <a:lnTo>
                  <a:pt x="6060" y="9864"/>
                </a:lnTo>
                <a:lnTo>
                  <a:pt x="6136" y="9862"/>
                </a:lnTo>
                <a:lnTo>
                  <a:pt x="6285" y="9915"/>
                </a:lnTo>
                <a:lnTo>
                  <a:pt x="6440" y="9861"/>
                </a:lnTo>
                <a:lnTo>
                  <a:pt x="6538" y="9797"/>
                </a:lnTo>
                <a:lnTo>
                  <a:pt x="6812" y="9689"/>
                </a:lnTo>
                <a:lnTo>
                  <a:pt x="6955" y="9649"/>
                </a:lnTo>
                <a:lnTo>
                  <a:pt x="7100" y="9627"/>
                </a:lnTo>
                <a:lnTo>
                  <a:pt x="7255" y="9627"/>
                </a:lnTo>
                <a:lnTo>
                  <a:pt x="7388" y="9625"/>
                </a:lnTo>
                <a:lnTo>
                  <a:pt x="7509" y="9748"/>
                </a:lnTo>
                <a:lnTo>
                  <a:pt x="7565" y="9883"/>
                </a:lnTo>
                <a:lnTo>
                  <a:pt x="7657" y="9999"/>
                </a:lnTo>
                <a:lnTo>
                  <a:pt x="7802" y="10002"/>
                </a:lnTo>
                <a:lnTo>
                  <a:pt x="7871" y="9962"/>
                </a:lnTo>
                <a:lnTo>
                  <a:pt x="7940" y="9970"/>
                </a:lnTo>
                <a:lnTo>
                  <a:pt x="8129" y="9904"/>
                </a:lnTo>
                <a:lnTo>
                  <a:pt x="8127" y="9955"/>
                </a:lnTo>
                <a:lnTo>
                  <a:pt x="8172" y="9982"/>
                </a:lnTo>
                <a:lnTo>
                  <a:pt x="8208" y="10066"/>
                </a:lnTo>
                <a:lnTo>
                  <a:pt x="8290" y="10096"/>
                </a:lnTo>
                <a:lnTo>
                  <a:pt x="8359" y="10221"/>
                </a:lnTo>
                <a:lnTo>
                  <a:pt x="8332" y="10367"/>
                </a:lnTo>
                <a:lnTo>
                  <a:pt x="8267" y="10578"/>
                </a:lnTo>
                <a:lnTo>
                  <a:pt x="8302" y="10606"/>
                </a:lnTo>
                <a:lnTo>
                  <a:pt x="8265" y="10744"/>
                </a:lnTo>
                <a:lnTo>
                  <a:pt x="8220" y="10881"/>
                </a:lnTo>
                <a:lnTo>
                  <a:pt x="8181" y="10940"/>
                </a:lnTo>
                <a:lnTo>
                  <a:pt x="8174" y="11002"/>
                </a:lnTo>
                <a:lnTo>
                  <a:pt x="8287" y="11196"/>
                </a:lnTo>
                <a:lnTo>
                  <a:pt x="8410" y="11349"/>
                </a:lnTo>
                <a:lnTo>
                  <a:pt x="8600" y="11537"/>
                </a:lnTo>
                <a:lnTo>
                  <a:pt x="8755" y="11734"/>
                </a:lnTo>
                <a:lnTo>
                  <a:pt x="8805" y="11874"/>
                </a:lnTo>
                <a:lnTo>
                  <a:pt x="8832" y="11931"/>
                </a:lnTo>
                <a:lnTo>
                  <a:pt x="8815" y="11968"/>
                </a:lnTo>
                <a:lnTo>
                  <a:pt x="8910" y="12086"/>
                </a:lnTo>
                <a:lnTo>
                  <a:pt x="8950" y="12209"/>
                </a:lnTo>
                <a:lnTo>
                  <a:pt x="9011" y="12387"/>
                </a:lnTo>
                <a:lnTo>
                  <a:pt x="8957" y="12461"/>
                </a:lnTo>
                <a:lnTo>
                  <a:pt x="8948" y="12500"/>
                </a:lnTo>
                <a:lnTo>
                  <a:pt x="8996" y="12610"/>
                </a:lnTo>
                <a:lnTo>
                  <a:pt x="9048" y="12722"/>
                </a:lnTo>
                <a:lnTo>
                  <a:pt x="9105" y="12788"/>
                </a:lnTo>
                <a:lnTo>
                  <a:pt x="9117" y="12891"/>
                </a:lnTo>
                <a:lnTo>
                  <a:pt x="9103" y="13027"/>
                </a:lnTo>
                <a:lnTo>
                  <a:pt x="9048" y="13108"/>
                </a:lnTo>
                <a:lnTo>
                  <a:pt x="8948" y="13227"/>
                </a:lnTo>
                <a:lnTo>
                  <a:pt x="8908" y="13301"/>
                </a:lnTo>
                <a:lnTo>
                  <a:pt x="8857" y="13466"/>
                </a:lnTo>
                <a:lnTo>
                  <a:pt x="8852" y="13544"/>
                </a:lnTo>
                <a:lnTo>
                  <a:pt x="8800" y="13709"/>
                </a:lnTo>
                <a:lnTo>
                  <a:pt x="8783" y="13865"/>
                </a:lnTo>
                <a:lnTo>
                  <a:pt x="8807" y="13978"/>
                </a:lnTo>
                <a:lnTo>
                  <a:pt x="8827" y="14114"/>
                </a:lnTo>
                <a:lnTo>
                  <a:pt x="8980" y="14288"/>
                </a:lnTo>
                <a:lnTo>
                  <a:pt x="9026" y="14399"/>
                </a:lnTo>
                <a:lnTo>
                  <a:pt x="9130" y="14609"/>
                </a:lnTo>
                <a:lnTo>
                  <a:pt x="9228" y="14754"/>
                </a:lnTo>
                <a:lnTo>
                  <a:pt x="9300" y="14825"/>
                </a:lnTo>
                <a:lnTo>
                  <a:pt x="9327" y="14919"/>
                </a:lnTo>
                <a:lnTo>
                  <a:pt x="9346" y="15124"/>
                </a:lnTo>
                <a:lnTo>
                  <a:pt x="9420" y="15387"/>
                </a:lnTo>
                <a:lnTo>
                  <a:pt x="9469" y="15510"/>
                </a:lnTo>
                <a:lnTo>
                  <a:pt x="9517" y="15671"/>
                </a:lnTo>
                <a:lnTo>
                  <a:pt x="9590" y="15793"/>
                </a:lnTo>
                <a:lnTo>
                  <a:pt x="9721" y="15919"/>
                </a:lnTo>
                <a:lnTo>
                  <a:pt x="9851" y="16131"/>
                </a:lnTo>
                <a:lnTo>
                  <a:pt x="9940" y="16267"/>
                </a:lnTo>
                <a:lnTo>
                  <a:pt x="10053" y="16417"/>
                </a:lnTo>
                <a:lnTo>
                  <a:pt x="10064" y="16540"/>
                </a:lnTo>
                <a:lnTo>
                  <a:pt x="10014" y="16569"/>
                </a:lnTo>
                <a:lnTo>
                  <a:pt x="10071" y="16673"/>
                </a:lnTo>
                <a:lnTo>
                  <a:pt x="10076" y="16766"/>
                </a:lnTo>
                <a:lnTo>
                  <a:pt x="10098" y="16808"/>
                </a:lnTo>
                <a:lnTo>
                  <a:pt x="10105" y="16786"/>
                </a:lnTo>
                <a:lnTo>
                  <a:pt x="10176" y="16855"/>
                </a:lnTo>
                <a:lnTo>
                  <a:pt x="10228" y="16858"/>
                </a:lnTo>
                <a:lnTo>
                  <a:pt x="10295" y="16912"/>
                </a:lnTo>
                <a:lnTo>
                  <a:pt x="10366" y="16909"/>
                </a:lnTo>
                <a:lnTo>
                  <a:pt x="10460" y="16850"/>
                </a:lnTo>
                <a:lnTo>
                  <a:pt x="10591" y="16826"/>
                </a:lnTo>
                <a:lnTo>
                  <a:pt x="10751" y="16766"/>
                </a:lnTo>
                <a:lnTo>
                  <a:pt x="10817" y="16772"/>
                </a:lnTo>
                <a:lnTo>
                  <a:pt x="10911" y="16754"/>
                </a:lnTo>
                <a:lnTo>
                  <a:pt x="11079" y="16784"/>
                </a:lnTo>
                <a:lnTo>
                  <a:pt x="11159" y="16754"/>
                </a:lnTo>
                <a:lnTo>
                  <a:pt x="11253" y="16777"/>
                </a:lnTo>
                <a:lnTo>
                  <a:pt x="11273" y="16734"/>
                </a:lnTo>
                <a:lnTo>
                  <a:pt x="11354" y="16725"/>
                </a:lnTo>
                <a:lnTo>
                  <a:pt x="11520" y="16665"/>
                </a:lnTo>
                <a:lnTo>
                  <a:pt x="11643" y="16594"/>
                </a:lnTo>
                <a:lnTo>
                  <a:pt x="11761" y="16500"/>
                </a:lnTo>
                <a:lnTo>
                  <a:pt x="11951" y="16335"/>
                </a:lnTo>
                <a:lnTo>
                  <a:pt x="12052" y="16219"/>
                </a:lnTo>
                <a:lnTo>
                  <a:pt x="12103" y="16136"/>
                </a:lnTo>
                <a:lnTo>
                  <a:pt x="12179" y="16054"/>
                </a:lnTo>
                <a:lnTo>
                  <a:pt x="12212" y="16030"/>
                </a:lnTo>
                <a:lnTo>
                  <a:pt x="12330" y="15948"/>
                </a:lnTo>
                <a:lnTo>
                  <a:pt x="12379" y="15872"/>
                </a:lnTo>
                <a:lnTo>
                  <a:pt x="12411" y="15735"/>
                </a:lnTo>
                <a:lnTo>
                  <a:pt x="12463" y="15614"/>
                </a:lnTo>
                <a:lnTo>
                  <a:pt x="12483" y="15525"/>
                </a:lnTo>
                <a:lnTo>
                  <a:pt x="12443" y="15515"/>
                </a:lnTo>
                <a:lnTo>
                  <a:pt x="12434" y="15444"/>
                </a:lnTo>
                <a:lnTo>
                  <a:pt x="12512" y="15380"/>
                </a:lnTo>
                <a:lnTo>
                  <a:pt x="12722" y="15289"/>
                </a:lnTo>
                <a:lnTo>
                  <a:pt x="12865" y="15232"/>
                </a:lnTo>
                <a:lnTo>
                  <a:pt x="12941" y="15172"/>
                </a:lnTo>
                <a:lnTo>
                  <a:pt x="12973" y="15099"/>
                </a:lnTo>
                <a:lnTo>
                  <a:pt x="12936" y="15071"/>
                </a:lnTo>
                <a:lnTo>
                  <a:pt x="12971" y="14991"/>
                </a:lnTo>
                <a:lnTo>
                  <a:pt x="12992" y="14821"/>
                </a:lnTo>
                <a:lnTo>
                  <a:pt x="12960" y="14830"/>
                </a:lnTo>
                <a:lnTo>
                  <a:pt x="12963" y="14778"/>
                </a:lnTo>
                <a:lnTo>
                  <a:pt x="12938" y="14677"/>
                </a:lnTo>
                <a:lnTo>
                  <a:pt x="12865" y="14544"/>
                </a:lnTo>
                <a:lnTo>
                  <a:pt x="12891" y="14419"/>
                </a:lnTo>
                <a:lnTo>
                  <a:pt x="12965" y="14377"/>
                </a:lnTo>
                <a:lnTo>
                  <a:pt x="13096" y="14252"/>
                </a:lnTo>
                <a:lnTo>
                  <a:pt x="13165" y="14220"/>
                </a:lnTo>
                <a:lnTo>
                  <a:pt x="13375" y="14029"/>
                </a:lnTo>
                <a:lnTo>
                  <a:pt x="13577" y="13943"/>
                </a:lnTo>
                <a:lnTo>
                  <a:pt x="13742" y="13874"/>
                </a:lnTo>
                <a:lnTo>
                  <a:pt x="13862" y="13763"/>
                </a:lnTo>
                <a:lnTo>
                  <a:pt x="13939" y="13638"/>
                </a:lnTo>
                <a:lnTo>
                  <a:pt x="14002" y="13510"/>
                </a:lnTo>
                <a:lnTo>
                  <a:pt x="13978" y="13421"/>
                </a:lnTo>
                <a:lnTo>
                  <a:pt x="13992" y="13136"/>
                </a:lnTo>
                <a:lnTo>
                  <a:pt x="13980" y="12976"/>
                </a:lnTo>
                <a:lnTo>
                  <a:pt x="13998" y="12793"/>
                </a:lnTo>
                <a:lnTo>
                  <a:pt x="13975" y="12711"/>
                </a:lnTo>
                <a:lnTo>
                  <a:pt x="13911" y="12672"/>
                </a:lnTo>
                <a:lnTo>
                  <a:pt x="13847" y="12490"/>
                </a:lnTo>
                <a:lnTo>
                  <a:pt x="13790" y="12374"/>
                </a:lnTo>
                <a:lnTo>
                  <a:pt x="13805" y="12285"/>
                </a:lnTo>
                <a:lnTo>
                  <a:pt x="13796" y="12229"/>
                </a:lnTo>
                <a:lnTo>
                  <a:pt x="13850" y="12116"/>
                </a:lnTo>
                <a:lnTo>
                  <a:pt x="13847" y="12069"/>
                </a:lnTo>
                <a:lnTo>
                  <a:pt x="13734" y="12002"/>
                </a:lnTo>
                <a:lnTo>
                  <a:pt x="13726" y="11896"/>
                </a:lnTo>
                <a:lnTo>
                  <a:pt x="13815" y="11667"/>
                </a:lnTo>
                <a:lnTo>
                  <a:pt x="13889" y="11605"/>
                </a:lnTo>
                <a:lnTo>
                  <a:pt x="13926" y="11482"/>
                </a:lnTo>
                <a:lnTo>
                  <a:pt x="13985" y="11406"/>
                </a:lnTo>
                <a:lnTo>
                  <a:pt x="14013" y="11275"/>
                </a:lnTo>
                <a:lnTo>
                  <a:pt x="14081" y="11261"/>
                </a:lnTo>
                <a:lnTo>
                  <a:pt x="14125" y="11182"/>
                </a:lnTo>
                <a:lnTo>
                  <a:pt x="14251" y="11108"/>
                </a:lnTo>
                <a:lnTo>
                  <a:pt x="14291" y="11064"/>
                </a:lnTo>
                <a:lnTo>
                  <a:pt x="14333" y="10965"/>
                </a:lnTo>
                <a:lnTo>
                  <a:pt x="14528" y="10739"/>
                </a:lnTo>
                <a:lnTo>
                  <a:pt x="14692" y="10598"/>
                </a:lnTo>
                <a:lnTo>
                  <a:pt x="14951" y="10411"/>
                </a:lnTo>
                <a:lnTo>
                  <a:pt x="15121" y="10261"/>
                </a:lnTo>
                <a:lnTo>
                  <a:pt x="15316" y="10005"/>
                </a:lnTo>
                <a:lnTo>
                  <a:pt x="15453" y="9798"/>
                </a:lnTo>
                <a:lnTo>
                  <a:pt x="15586" y="9526"/>
                </a:lnTo>
                <a:lnTo>
                  <a:pt x="15673" y="9288"/>
                </a:lnTo>
                <a:lnTo>
                  <a:pt x="15739" y="9083"/>
                </a:lnTo>
                <a:lnTo>
                  <a:pt x="15769" y="8883"/>
                </a:lnTo>
                <a:lnTo>
                  <a:pt x="15798" y="8817"/>
                </a:lnTo>
                <a:lnTo>
                  <a:pt x="15789" y="8721"/>
                </a:lnTo>
                <a:lnTo>
                  <a:pt x="15794" y="8613"/>
                </a:lnTo>
                <a:lnTo>
                  <a:pt x="15784" y="8563"/>
                </a:lnTo>
                <a:lnTo>
                  <a:pt x="15724" y="8565"/>
                </a:lnTo>
                <a:lnTo>
                  <a:pt x="15653" y="8627"/>
                </a:lnTo>
                <a:lnTo>
                  <a:pt x="15567" y="8645"/>
                </a:lnTo>
                <a:lnTo>
                  <a:pt x="15493" y="8672"/>
                </a:lnTo>
                <a:lnTo>
                  <a:pt x="15441" y="8676"/>
                </a:lnTo>
                <a:lnTo>
                  <a:pt x="15347" y="8682"/>
                </a:lnTo>
                <a:lnTo>
                  <a:pt x="15289" y="8716"/>
                </a:lnTo>
                <a:lnTo>
                  <a:pt x="15209" y="8728"/>
                </a:lnTo>
                <a:lnTo>
                  <a:pt x="15064" y="8785"/>
                </a:lnTo>
                <a:lnTo>
                  <a:pt x="14880" y="8807"/>
                </a:lnTo>
                <a:lnTo>
                  <a:pt x="14722" y="8854"/>
                </a:lnTo>
                <a:lnTo>
                  <a:pt x="14636" y="8852"/>
                </a:lnTo>
                <a:lnTo>
                  <a:pt x="14554" y="8777"/>
                </a:lnTo>
                <a:lnTo>
                  <a:pt x="14515" y="8701"/>
                </a:lnTo>
                <a:lnTo>
                  <a:pt x="14456" y="8667"/>
                </a:lnTo>
                <a:lnTo>
                  <a:pt x="14379" y="8617"/>
                </a:lnTo>
                <a:lnTo>
                  <a:pt x="14473" y="8573"/>
                </a:lnTo>
                <a:lnTo>
                  <a:pt x="14473" y="8497"/>
                </a:lnTo>
                <a:lnTo>
                  <a:pt x="14427" y="8440"/>
                </a:lnTo>
                <a:lnTo>
                  <a:pt x="14340" y="8386"/>
                </a:lnTo>
                <a:lnTo>
                  <a:pt x="14281" y="8324"/>
                </a:lnTo>
                <a:lnTo>
                  <a:pt x="14178" y="8218"/>
                </a:lnTo>
                <a:lnTo>
                  <a:pt x="14074" y="8115"/>
                </a:lnTo>
                <a:lnTo>
                  <a:pt x="13823" y="7945"/>
                </a:lnTo>
                <a:lnTo>
                  <a:pt x="13722" y="7856"/>
                </a:lnTo>
                <a:lnTo>
                  <a:pt x="13660" y="7693"/>
                </a:lnTo>
                <a:lnTo>
                  <a:pt x="13542" y="7486"/>
                </a:lnTo>
                <a:lnTo>
                  <a:pt x="13443" y="7420"/>
                </a:lnTo>
                <a:lnTo>
                  <a:pt x="13374" y="7376"/>
                </a:lnTo>
                <a:lnTo>
                  <a:pt x="13291" y="7166"/>
                </a:lnTo>
                <a:lnTo>
                  <a:pt x="13251" y="6984"/>
                </a:lnTo>
                <a:lnTo>
                  <a:pt x="13285" y="6954"/>
                </a:lnTo>
                <a:lnTo>
                  <a:pt x="13214" y="6782"/>
                </a:lnTo>
                <a:lnTo>
                  <a:pt x="13180" y="6747"/>
                </a:lnTo>
                <a:lnTo>
                  <a:pt x="12970" y="6592"/>
                </a:lnTo>
                <a:lnTo>
                  <a:pt x="12953" y="6481"/>
                </a:lnTo>
                <a:lnTo>
                  <a:pt x="12983" y="6450"/>
                </a:lnTo>
                <a:lnTo>
                  <a:pt x="12815" y="6262"/>
                </a:lnTo>
                <a:lnTo>
                  <a:pt x="12753" y="6166"/>
                </a:lnTo>
                <a:lnTo>
                  <a:pt x="12682" y="6075"/>
                </a:lnTo>
                <a:lnTo>
                  <a:pt x="12534" y="5814"/>
                </a:lnTo>
                <a:lnTo>
                  <a:pt x="12418" y="5649"/>
                </a:lnTo>
                <a:lnTo>
                  <a:pt x="12335" y="5476"/>
                </a:lnTo>
                <a:lnTo>
                  <a:pt x="12350" y="5462"/>
                </a:lnTo>
                <a:lnTo>
                  <a:pt x="12488" y="5696"/>
                </a:lnTo>
                <a:lnTo>
                  <a:pt x="12567" y="5770"/>
                </a:lnTo>
                <a:lnTo>
                  <a:pt x="12628" y="5823"/>
                </a:lnTo>
                <a:lnTo>
                  <a:pt x="12663" y="5794"/>
                </a:lnTo>
                <a:lnTo>
                  <a:pt x="12699" y="5708"/>
                </a:lnTo>
                <a:lnTo>
                  <a:pt x="12719" y="5583"/>
                </a:lnTo>
                <a:lnTo>
                  <a:pt x="12758" y="5518"/>
                </a:lnTo>
                <a:lnTo>
                  <a:pt x="12766" y="5541"/>
                </a:lnTo>
                <a:lnTo>
                  <a:pt x="12753" y="5607"/>
                </a:lnTo>
                <a:lnTo>
                  <a:pt x="12753" y="5664"/>
                </a:lnTo>
                <a:lnTo>
                  <a:pt x="12737" y="5755"/>
                </a:lnTo>
                <a:lnTo>
                  <a:pt x="12818" y="5755"/>
                </a:lnTo>
                <a:lnTo>
                  <a:pt x="12914" y="5868"/>
                </a:lnTo>
                <a:lnTo>
                  <a:pt x="13029" y="6003"/>
                </a:lnTo>
                <a:lnTo>
                  <a:pt x="13108" y="6127"/>
                </a:lnTo>
                <a:lnTo>
                  <a:pt x="13160" y="6166"/>
                </a:lnTo>
                <a:lnTo>
                  <a:pt x="13216" y="6253"/>
                </a:lnTo>
                <a:lnTo>
                  <a:pt x="13210" y="6292"/>
                </a:lnTo>
                <a:lnTo>
                  <a:pt x="13276" y="6390"/>
                </a:lnTo>
                <a:lnTo>
                  <a:pt x="13370" y="6425"/>
                </a:lnTo>
                <a:lnTo>
                  <a:pt x="13456" y="6491"/>
                </a:lnTo>
                <a:lnTo>
                  <a:pt x="13574" y="6683"/>
                </a:lnTo>
                <a:lnTo>
                  <a:pt x="13577" y="6785"/>
                </a:lnTo>
                <a:lnTo>
                  <a:pt x="13611" y="6905"/>
                </a:lnTo>
                <a:lnTo>
                  <a:pt x="13741" y="7072"/>
                </a:lnTo>
                <a:lnTo>
                  <a:pt x="13818" y="7100"/>
                </a:lnTo>
                <a:lnTo>
                  <a:pt x="13948" y="7221"/>
                </a:lnTo>
                <a:lnTo>
                  <a:pt x="14012" y="7366"/>
                </a:lnTo>
                <a:lnTo>
                  <a:pt x="14118" y="7514"/>
                </a:lnTo>
                <a:lnTo>
                  <a:pt x="14212" y="7578"/>
                </a:lnTo>
                <a:lnTo>
                  <a:pt x="14232" y="7651"/>
                </a:lnTo>
                <a:lnTo>
                  <a:pt x="14289" y="7704"/>
                </a:lnTo>
                <a:lnTo>
                  <a:pt x="14318" y="7780"/>
                </a:lnTo>
                <a:lnTo>
                  <a:pt x="14333" y="7859"/>
                </a:lnTo>
                <a:lnTo>
                  <a:pt x="14316" y="7893"/>
                </a:lnTo>
                <a:lnTo>
                  <a:pt x="14342" y="7975"/>
                </a:lnTo>
                <a:lnTo>
                  <a:pt x="14308" y="7984"/>
                </a:lnTo>
                <a:lnTo>
                  <a:pt x="14364" y="8058"/>
                </a:lnTo>
                <a:lnTo>
                  <a:pt x="14409" y="8193"/>
                </a:lnTo>
                <a:lnTo>
                  <a:pt x="14443" y="8246"/>
                </a:lnTo>
                <a:lnTo>
                  <a:pt x="14444" y="8346"/>
                </a:lnTo>
                <a:lnTo>
                  <a:pt x="14498" y="8452"/>
                </a:lnTo>
                <a:lnTo>
                  <a:pt x="14618" y="8462"/>
                </a:lnTo>
                <a:lnTo>
                  <a:pt x="14670" y="8437"/>
                </a:lnTo>
                <a:lnTo>
                  <a:pt x="14756" y="8440"/>
                </a:lnTo>
                <a:lnTo>
                  <a:pt x="14778" y="8395"/>
                </a:lnTo>
                <a:lnTo>
                  <a:pt x="14821" y="8381"/>
                </a:lnTo>
                <a:lnTo>
                  <a:pt x="14853" y="8332"/>
                </a:lnTo>
                <a:lnTo>
                  <a:pt x="14895" y="8322"/>
                </a:lnTo>
                <a:lnTo>
                  <a:pt x="15035" y="8314"/>
                </a:lnTo>
                <a:lnTo>
                  <a:pt x="15138" y="8278"/>
                </a:lnTo>
                <a:lnTo>
                  <a:pt x="15227" y="8203"/>
                </a:lnTo>
                <a:lnTo>
                  <a:pt x="15279" y="8213"/>
                </a:lnTo>
                <a:lnTo>
                  <a:pt x="15350" y="8203"/>
                </a:lnTo>
                <a:lnTo>
                  <a:pt x="15481" y="8075"/>
                </a:lnTo>
                <a:lnTo>
                  <a:pt x="15730" y="7991"/>
                </a:lnTo>
                <a:lnTo>
                  <a:pt x="15878" y="7915"/>
                </a:lnTo>
                <a:lnTo>
                  <a:pt x="15873" y="7854"/>
                </a:lnTo>
                <a:lnTo>
                  <a:pt x="15892" y="7773"/>
                </a:lnTo>
                <a:lnTo>
                  <a:pt x="15998" y="7726"/>
                </a:lnTo>
                <a:lnTo>
                  <a:pt x="16069" y="7716"/>
                </a:lnTo>
                <a:lnTo>
                  <a:pt x="16163" y="7656"/>
                </a:lnTo>
                <a:lnTo>
                  <a:pt x="16250" y="7672"/>
                </a:lnTo>
                <a:lnTo>
                  <a:pt x="16316" y="7622"/>
                </a:lnTo>
                <a:lnTo>
                  <a:pt x="16303" y="7551"/>
                </a:lnTo>
                <a:lnTo>
                  <a:pt x="16355" y="7506"/>
                </a:lnTo>
                <a:lnTo>
                  <a:pt x="16447" y="7507"/>
                </a:lnTo>
                <a:lnTo>
                  <a:pt x="16476" y="7469"/>
                </a:lnTo>
                <a:lnTo>
                  <a:pt x="16474" y="7383"/>
                </a:lnTo>
                <a:lnTo>
                  <a:pt x="16553" y="7317"/>
                </a:lnTo>
                <a:lnTo>
                  <a:pt x="16623" y="7317"/>
                </a:lnTo>
                <a:lnTo>
                  <a:pt x="16631" y="7295"/>
                </a:lnTo>
                <a:lnTo>
                  <a:pt x="16589" y="7178"/>
                </a:lnTo>
                <a:lnTo>
                  <a:pt x="16594" y="7088"/>
                </a:lnTo>
                <a:lnTo>
                  <a:pt x="16616" y="7046"/>
                </a:lnTo>
                <a:lnTo>
                  <a:pt x="16683" y="7056"/>
                </a:lnTo>
                <a:lnTo>
                  <a:pt x="16710" y="6937"/>
                </a:lnTo>
                <a:lnTo>
                  <a:pt x="16757" y="6881"/>
                </a:lnTo>
                <a:lnTo>
                  <a:pt x="16767" y="6832"/>
                </a:lnTo>
                <a:lnTo>
                  <a:pt x="16794" y="6728"/>
                </a:lnTo>
                <a:lnTo>
                  <a:pt x="16784" y="6689"/>
                </a:lnTo>
                <a:lnTo>
                  <a:pt x="16729" y="6668"/>
                </a:lnTo>
                <a:lnTo>
                  <a:pt x="16676" y="6610"/>
                </a:lnTo>
                <a:lnTo>
                  <a:pt x="16589" y="6513"/>
                </a:lnTo>
                <a:lnTo>
                  <a:pt x="16498" y="6481"/>
                </a:lnTo>
                <a:lnTo>
                  <a:pt x="16389" y="6459"/>
                </a:lnTo>
                <a:lnTo>
                  <a:pt x="16294" y="6397"/>
                </a:lnTo>
                <a:lnTo>
                  <a:pt x="16200" y="6280"/>
                </a:lnTo>
                <a:lnTo>
                  <a:pt x="16146" y="6147"/>
                </a:lnTo>
                <a:lnTo>
                  <a:pt x="16156" y="6115"/>
                </a:lnTo>
                <a:lnTo>
                  <a:pt x="16151" y="6046"/>
                </a:lnTo>
                <a:lnTo>
                  <a:pt x="16129" y="6031"/>
                </a:lnTo>
                <a:lnTo>
                  <a:pt x="16104" y="6088"/>
                </a:lnTo>
                <a:lnTo>
                  <a:pt x="16042" y="6193"/>
                </a:lnTo>
                <a:lnTo>
                  <a:pt x="15961" y="6302"/>
                </a:lnTo>
                <a:lnTo>
                  <a:pt x="15887" y="6417"/>
                </a:lnTo>
                <a:lnTo>
                  <a:pt x="15798" y="6412"/>
                </a:lnTo>
                <a:lnTo>
                  <a:pt x="15673" y="6407"/>
                </a:lnTo>
                <a:lnTo>
                  <a:pt x="15562" y="6434"/>
                </a:lnTo>
                <a:lnTo>
                  <a:pt x="15547" y="6388"/>
                </a:lnTo>
                <a:lnTo>
                  <a:pt x="15522" y="6397"/>
                </a:lnTo>
                <a:lnTo>
                  <a:pt x="15478" y="6331"/>
                </a:lnTo>
                <a:lnTo>
                  <a:pt x="15488" y="6232"/>
                </a:lnTo>
                <a:lnTo>
                  <a:pt x="15463" y="6132"/>
                </a:lnTo>
                <a:lnTo>
                  <a:pt x="15405" y="6080"/>
                </a:lnTo>
                <a:lnTo>
                  <a:pt x="15370" y="6097"/>
                </a:lnTo>
                <a:lnTo>
                  <a:pt x="15350" y="6186"/>
                </a:lnTo>
                <a:lnTo>
                  <a:pt x="15387" y="6309"/>
                </a:lnTo>
                <a:lnTo>
                  <a:pt x="15355" y="6267"/>
                </a:lnTo>
                <a:lnTo>
                  <a:pt x="15323" y="6211"/>
                </a:lnTo>
                <a:lnTo>
                  <a:pt x="15269" y="6164"/>
                </a:lnTo>
                <a:lnTo>
                  <a:pt x="15237" y="6109"/>
                </a:lnTo>
                <a:lnTo>
                  <a:pt x="15239" y="6051"/>
                </a:lnTo>
                <a:lnTo>
                  <a:pt x="15215" y="5982"/>
                </a:lnTo>
                <a:lnTo>
                  <a:pt x="15096" y="5913"/>
                </a:lnTo>
                <a:lnTo>
                  <a:pt x="15057" y="5854"/>
                </a:lnTo>
                <a:lnTo>
                  <a:pt x="14975" y="5816"/>
                </a:lnTo>
                <a:lnTo>
                  <a:pt x="14884" y="5674"/>
                </a:lnTo>
                <a:lnTo>
                  <a:pt x="14806" y="5550"/>
                </a:lnTo>
                <a:lnTo>
                  <a:pt x="14811" y="5513"/>
                </a:lnTo>
                <a:lnTo>
                  <a:pt x="14762" y="5442"/>
                </a:lnTo>
                <a:lnTo>
                  <a:pt x="14852" y="5449"/>
                </a:lnTo>
                <a:lnTo>
                  <a:pt x="14890" y="5387"/>
                </a:lnTo>
                <a:lnTo>
                  <a:pt x="14998" y="5440"/>
                </a:lnTo>
                <a:lnTo>
                  <a:pt x="15069" y="5413"/>
                </a:lnTo>
                <a:lnTo>
                  <a:pt x="15232" y="5631"/>
                </a:lnTo>
                <a:lnTo>
                  <a:pt x="15370" y="5787"/>
                </a:lnTo>
                <a:lnTo>
                  <a:pt x="15522" y="5834"/>
                </a:lnTo>
                <a:lnTo>
                  <a:pt x="15702" y="5962"/>
                </a:lnTo>
                <a:lnTo>
                  <a:pt x="15892" y="6018"/>
                </a:lnTo>
                <a:lnTo>
                  <a:pt x="16013" y="5937"/>
                </a:lnTo>
                <a:lnTo>
                  <a:pt x="16114" y="5907"/>
                </a:lnTo>
                <a:lnTo>
                  <a:pt x="16188" y="5937"/>
                </a:lnTo>
                <a:lnTo>
                  <a:pt x="16304" y="6142"/>
                </a:lnTo>
                <a:lnTo>
                  <a:pt x="16468" y="6164"/>
                </a:lnTo>
                <a:lnTo>
                  <a:pt x="16629" y="6203"/>
                </a:lnTo>
                <a:lnTo>
                  <a:pt x="16897" y="6253"/>
                </a:lnTo>
                <a:lnTo>
                  <a:pt x="17075" y="6230"/>
                </a:lnTo>
                <a:lnTo>
                  <a:pt x="17284" y="6226"/>
                </a:lnTo>
                <a:lnTo>
                  <a:pt x="17506" y="6196"/>
                </a:lnTo>
                <a:lnTo>
                  <a:pt x="17643" y="6324"/>
                </a:lnTo>
                <a:lnTo>
                  <a:pt x="17718" y="6447"/>
                </a:lnTo>
                <a:lnTo>
                  <a:pt x="17821" y="6491"/>
                </a:lnTo>
                <a:lnTo>
                  <a:pt x="18008" y="6636"/>
                </a:lnTo>
                <a:lnTo>
                  <a:pt x="18063" y="6705"/>
                </a:lnTo>
                <a:lnTo>
                  <a:pt x="18025" y="6767"/>
                </a:lnTo>
                <a:lnTo>
                  <a:pt x="18242" y="6977"/>
                </a:lnTo>
                <a:lnTo>
                  <a:pt x="18329" y="6999"/>
                </a:lnTo>
                <a:lnTo>
                  <a:pt x="18467" y="6895"/>
                </a:lnTo>
                <a:lnTo>
                  <a:pt x="18538" y="7058"/>
                </a:lnTo>
                <a:lnTo>
                  <a:pt x="18595" y="7270"/>
                </a:lnTo>
                <a:lnTo>
                  <a:pt x="18688" y="7497"/>
                </a:lnTo>
                <a:lnTo>
                  <a:pt x="18818" y="7844"/>
                </a:lnTo>
                <a:lnTo>
                  <a:pt x="18974" y="8092"/>
                </a:lnTo>
                <a:lnTo>
                  <a:pt x="19016" y="8204"/>
                </a:lnTo>
                <a:lnTo>
                  <a:pt x="19087" y="8433"/>
                </a:lnTo>
                <a:lnTo>
                  <a:pt x="19176" y="8608"/>
                </a:lnTo>
                <a:lnTo>
                  <a:pt x="19230" y="8694"/>
                </a:lnTo>
                <a:lnTo>
                  <a:pt x="19301" y="8879"/>
                </a:lnTo>
                <a:lnTo>
                  <a:pt x="19386" y="9139"/>
                </a:lnTo>
                <a:lnTo>
                  <a:pt x="19511" y="9310"/>
                </a:lnTo>
                <a:lnTo>
                  <a:pt x="19548" y="9256"/>
                </a:lnTo>
                <a:lnTo>
                  <a:pt x="19568" y="9132"/>
                </a:lnTo>
                <a:lnTo>
                  <a:pt x="19657" y="9080"/>
                </a:lnTo>
                <a:lnTo>
                  <a:pt x="19617" y="9019"/>
                </a:lnTo>
                <a:lnTo>
                  <a:pt x="19644" y="8878"/>
                </a:lnTo>
                <a:lnTo>
                  <a:pt x="19695" y="8869"/>
                </a:lnTo>
                <a:lnTo>
                  <a:pt x="19644" y="8558"/>
                </a:lnTo>
                <a:lnTo>
                  <a:pt x="19654" y="8384"/>
                </a:lnTo>
                <a:lnTo>
                  <a:pt x="19619" y="8233"/>
                </a:lnTo>
                <a:lnTo>
                  <a:pt x="19546" y="7999"/>
                </a:lnTo>
                <a:lnTo>
                  <a:pt x="19545" y="7861"/>
                </a:lnTo>
                <a:lnTo>
                  <a:pt x="19587" y="7851"/>
                </a:lnTo>
                <a:lnTo>
                  <a:pt x="19657" y="7787"/>
                </a:lnTo>
                <a:lnTo>
                  <a:pt x="19693" y="7743"/>
                </a:lnTo>
                <a:lnTo>
                  <a:pt x="19671" y="7661"/>
                </a:lnTo>
                <a:lnTo>
                  <a:pt x="19730" y="7543"/>
                </a:lnTo>
                <a:lnTo>
                  <a:pt x="19764" y="7432"/>
                </a:lnTo>
                <a:lnTo>
                  <a:pt x="19797" y="7223"/>
                </a:lnTo>
                <a:lnTo>
                  <a:pt x="19875" y="7105"/>
                </a:lnTo>
                <a:lnTo>
                  <a:pt x="19881" y="7001"/>
                </a:lnTo>
                <a:lnTo>
                  <a:pt x="19833" y="6870"/>
                </a:lnTo>
                <a:lnTo>
                  <a:pt x="19912" y="6834"/>
                </a:lnTo>
                <a:lnTo>
                  <a:pt x="19962" y="6836"/>
                </a:lnTo>
                <a:lnTo>
                  <a:pt x="19949" y="6772"/>
                </a:lnTo>
                <a:lnTo>
                  <a:pt x="19982" y="6789"/>
                </a:lnTo>
                <a:lnTo>
                  <a:pt x="20008" y="6807"/>
                </a:lnTo>
                <a:lnTo>
                  <a:pt x="20006" y="6775"/>
                </a:lnTo>
                <a:lnTo>
                  <a:pt x="20048" y="6811"/>
                </a:lnTo>
                <a:lnTo>
                  <a:pt x="20033" y="6715"/>
                </a:lnTo>
                <a:lnTo>
                  <a:pt x="20001" y="6642"/>
                </a:lnTo>
                <a:lnTo>
                  <a:pt x="20063" y="6651"/>
                </a:lnTo>
                <a:lnTo>
                  <a:pt x="20127" y="6750"/>
                </a:lnTo>
                <a:lnTo>
                  <a:pt x="20171" y="6834"/>
                </a:lnTo>
                <a:lnTo>
                  <a:pt x="20208" y="6923"/>
                </a:lnTo>
                <a:lnTo>
                  <a:pt x="20258" y="7014"/>
                </a:lnTo>
                <a:lnTo>
                  <a:pt x="20351" y="7157"/>
                </a:lnTo>
                <a:lnTo>
                  <a:pt x="20393" y="7179"/>
                </a:lnTo>
                <a:lnTo>
                  <a:pt x="20407" y="7243"/>
                </a:lnTo>
                <a:lnTo>
                  <a:pt x="20519" y="7447"/>
                </a:lnTo>
                <a:lnTo>
                  <a:pt x="20582" y="7614"/>
                </a:lnTo>
                <a:lnTo>
                  <a:pt x="20624" y="7836"/>
                </a:lnTo>
                <a:lnTo>
                  <a:pt x="20671" y="7878"/>
                </a:lnTo>
                <a:lnTo>
                  <a:pt x="20706" y="7895"/>
                </a:lnTo>
                <a:lnTo>
                  <a:pt x="20731" y="7767"/>
                </a:lnTo>
                <a:lnTo>
                  <a:pt x="20738" y="7676"/>
                </a:lnTo>
                <a:lnTo>
                  <a:pt x="20802" y="7824"/>
                </a:lnTo>
                <a:lnTo>
                  <a:pt x="20871" y="8053"/>
                </a:lnTo>
                <a:lnTo>
                  <a:pt x="20940" y="8270"/>
                </a:lnTo>
                <a:lnTo>
                  <a:pt x="20981" y="8363"/>
                </a:lnTo>
                <a:lnTo>
                  <a:pt x="21019" y="8563"/>
                </a:lnTo>
                <a:lnTo>
                  <a:pt x="21056" y="8671"/>
                </a:lnTo>
                <a:lnTo>
                  <a:pt x="21070" y="8810"/>
                </a:lnTo>
                <a:lnTo>
                  <a:pt x="21098" y="8947"/>
                </a:lnTo>
                <a:lnTo>
                  <a:pt x="21114" y="9123"/>
                </a:lnTo>
                <a:lnTo>
                  <a:pt x="21125" y="9240"/>
                </a:lnTo>
                <a:lnTo>
                  <a:pt x="21147" y="9342"/>
                </a:lnTo>
                <a:lnTo>
                  <a:pt x="21140" y="9233"/>
                </a:lnTo>
                <a:lnTo>
                  <a:pt x="21174" y="9320"/>
                </a:lnTo>
                <a:lnTo>
                  <a:pt x="21211" y="9426"/>
                </a:lnTo>
                <a:lnTo>
                  <a:pt x="21231" y="9517"/>
                </a:lnTo>
                <a:lnTo>
                  <a:pt x="21255" y="9588"/>
                </a:lnTo>
                <a:lnTo>
                  <a:pt x="21273" y="9667"/>
                </a:lnTo>
                <a:lnTo>
                  <a:pt x="21282" y="9803"/>
                </a:lnTo>
                <a:lnTo>
                  <a:pt x="21305" y="9904"/>
                </a:lnTo>
                <a:lnTo>
                  <a:pt x="21322" y="10058"/>
                </a:lnTo>
                <a:lnTo>
                  <a:pt x="21353" y="10184"/>
                </a:lnTo>
                <a:lnTo>
                  <a:pt x="21361" y="10278"/>
                </a:lnTo>
                <a:lnTo>
                  <a:pt x="21410" y="10426"/>
                </a:lnTo>
                <a:lnTo>
                  <a:pt x="21445" y="10564"/>
                </a:lnTo>
                <a:lnTo>
                  <a:pt x="21465" y="10553"/>
                </a:lnTo>
                <a:lnTo>
                  <a:pt x="21465" y="10489"/>
                </a:lnTo>
                <a:lnTo>
                  <a:pt x="21447" y="10324"/>
                </a:lnTo>
                <a:lnTo>
                  <a:pt x="21433" y="10273"/>
                </a:lnTo>
                <a:lnTo>
                  <a:pt x="21427" y="10162"/>
                </a:lnTo>
                <a:lnTo>
                  <a:pt x="21418" y="10098"/>
                </a:lnTo>
                <a:lnTo>
                  <a:pt x="21417" y="10014"/>
                </a:lnTo>
                <a:lnTo>
                  <a:pt x="21405" y="9888"/>
                </a:lnTo>
                <a:lnTo>
                  <a:pt x="21381" y="9763"/>
                </a:lnTo>
                <a:lnTo>
                  <a:pt x="21349" y="9650"/>
                </a:lnTo>
                <a:lnTo>
                  <a:pt x="21339" y="9633"/>
                </a:lnTo>
                <a:lnTo>
                  <a:pt x="21310" y="9538"/>
                </a:lnTo>
                <a:lnTo>
                  <a:pt x="21285" y="9516"/>
                </a:lnTo>
                <a:lnTo>
                  <a:pt x="21250" y="9410"/>
                </a:lnTo>
                <a:lnTo>
                  <a:pt x="21221" y="9250"/>
                </a:lnTo>
                <a:lnTo>
                  <a:pt x="21179" y="9081"/>
                </a:lnTo>
                <a:lnTo>
                  <a:pt x="21149" y="9075"/>
                </a:lnTo>
                <a:lnTo>
                  <a:pt x="21124" y="8942"/>
                </a:lnTo>
                <a:lnTo>
                  <a:pt x="21110" y="8778"/>
                </a:lnTo>
                <a:lnTo>
                  <a:pt x="21080" y="8512"/>
                </a:lnTo>
                <a:lnTo>
                  <a:pt x="21038" y="8312"/>
                </a:lnTo>
                <a:lnTo>
                  <a:pt x="21073" y="8310"/>
                </a:lnTo>
                <a:lnTo>
                  <a:pt x="21098" y="8453"/>
                </a:lnTo>
                <a:lnTo>
                  <a:pt x="21130" y="8450"/>
                </a:lnTo>
                <a:lnTo>
                  <a:pt x="21179" y="8534"/>
                </a:lnTo>
                <a:lnTo>
                  <a:pt x="21235" y="8723"/>
                </a:lnTo>
                <a:lnTo>
                  <a:pt x="21265" y="8819"/>
                </a:lnTo>
                <a:lnTo>
                  <a:pt x="21295" y="8846"/>
                </a:lnTo>
                <a:lnTo>
                  <a:pt x="21332" y="8950"/>
                </a:lnTo>
                <a:lnTo>
                  <a:pt x="21346" y="9075"/>
                </a:lnTo>
                <a:lnTo>
                  <a:pt x="21374" y="9192"/>
                </a:lnTo>
                <a:lnTo>
                  <a:pt x="21376" y="9021"/>
                </a:lnTo>
                <a:lnTo>
                  <a:pt x="21366" y="8868"/>
                </a:lnTo>
                <a:lnTo>
                  <a:pt x="21366" y="8851"/>
                </a:lnTo>
                <a:cubicBezTo>
                  <a:pt x="21419" y="9141"/>
                  <a:pt x="21463" y="9436"/>
                  <a:pt x="21492" y="9734"/>
                </a:cubicBezTo>
                <a:lnTo>
                  <a:pt x="21484" y="9785"/>
                </a:lnTo>
                <a:lnTo>
                  <a:pt x="21492" y="9857"/>
                </a:lnTo>
                <a:lnTo>
                  <a:pt x="21502" y="9866"/>
                </a:lnTo>
                <a:cubicBezTo>
                  <a:pt x="21505" y="9897"/>
                  <a:pt x="21508" y="9927"/>
                  <a:pt x="21511" y="9958"/>
                </a:cubicBezTo>
                <a:cubicBezTo>
                  <a:pt x="21526" y="10157"/>
                  <a:pt x="21535" y="10356"/>
                  <a:pt x="21539" y="10558"/>
                </a:cubicBezTo>
                <a:lnTo>
                  <a:pt x="21534" y="10625"/>
                </a:lnTo>
                <a:lnTo>
                  <a:pt x="21543" y="10633"/>
                </a:lnTo>
                <a:cubicBezTo>
                  <a:pt x="21544" y="10689"/>
                  <a:pt x="21546" y="10744"/>
                  <a:pt x="21546" y="10800"/>
                </a:cubicBezTo>
                <a:cubicBezTo>
                  <a:pt x="21546" y="11184"/>
                  <a:pt x="21525" y="11564"/>
                  <a:pt x="21486" y="11938"/>
                </a:cubicBezTo>
                <a:lnTo>
                  <a:pt x="21482" y="11904"/>
                </a:lnTo>
                <a:lnTo>
                  <a:pt x="21459" y="11892"/>
                </a:lnTo>
                <a:lnTo>
                  <a:pt x="21423" y="12071"/>
                </a:lnTo>
                <a:lnTo>
                  <a:pt x="21443" y="12084"/>
                </a:lnTo>
                <a:lnTo>
                  <a:pt x="21437" y="12163"/>
                </a:lnTo>
                <a:lnTo>
                  <a:pt x="21450" y="12209"/>
                </a:lnTo>
                <a:cubicBezTo>
                  <a:pt x="21444" y="12255"/>
                  <a:pt x="21440" y="12301"/>
                  <a:pt x="21433" y="12347"/>
                </a:cubicBezTo>
                <a:lnTo>
                  <a:pt x="21427" y="12335"/>
                </a:lnTo>
                <a:lnTo>
                  <a:pt x="21410" y="12414"/>
                </a:lnTo>
                <a:lnTo>
                  <a:pt x="21420" y="12441"/>
                </a:lnTo>
                <a:cubicBezTo>
                  <a:pt x="20852" y="16134"/>
                  <a:pt x="18396" y="19209"/>
                  <a:pt x="15074" y="20656"/>
                </a:cubicBezTo>
                <a:lnTo>
                  <a:pt x="15059" y="20662"/>
                </a:lnTo>
                <a:cubicBezTo>
                  <a:pt x="15051" y="20666"/>
                  <a:pt x="15042" y="20667"/>
                  <a:pt x="15033" y="20671"/>
                </a:cubicBezTo>
                <a:lnTo>
                  <a:pt x="15027" y="20671"/>
                </a:lnTo>
                <a:lnTo>
                  <a:pt x="15022" y="20669"/>
                </a:lnTo>
                <a:lnTo>
                  <a:pt x="15114" y="20624"/>
                </a:lnTo>
                <a:lnTo>
                  <a:pt x="15166" y="20597"/>
                </a:lnTo>
                <a:lnTo>
                  <a:pt x="15203" y="20577"/>
                </a:lnTo>
                <a:lnTo>
                  <a:pt x="15219" y="20565"/>
                </a:lnTo>
                <a:lnTo>
                  <a:pt x="15074" y="20622"/>
                </a:lnTo>
                <a:lnTo>
                  <a:pt x="15018" y="20644"/>
                </a:lnTo>
                <a:lnTo>
                  <a:pt x="14995" y="20652"/>
                </a:lnTo>
                <a:lnTo>
                  <a:pt x="15005" y="20642"/>
                </a:lnTo>
                <a:lnTo>
                  <a:pt x="14990" y="20642"/>
                </a:lnTo>
                <a:lnTo>
                  <a:pt x="14956" y="20649"/>
                </a:lnTo>
                <a:lnTo>
                  <a:pt x="14922" y="20657"/>
                </a:lnTo>
                <a:lnTo>
                  <a:pt x="14932" y="20644"/>
                </a:lnTo>
                <a:lnTo>
                  <a:pt x="14934" y="20632"/>
                </a:lnTo>
                <a:lnTo>
                  <a:pt x="14916" y="20629"/>
                </a:lnTo>
                <a:lnTo>
                  <a:pt x="14887" y="20629"/>
                </a:lnTo>
                <a:lnTo>
                  <a:pt x="14879" y="20622"/>
                </a:lnTo>
                <a:lnTo>
                  <a:pt x="14867" y="20615"/>
                </a:lnTo>
                <a:lnTo>
                  <a:pt x="14938" y="20578"/>
                </a:lnTo>
                <a:lnTo>
                  <a:pt x="15001" y="20546"/>
                </a:lnTo>
                <a:lnTo>
                  <a:pt x="14939" y="20566"/>
                </a:lnTo>
                <a:lnTo>
                  <a:pt x="14863" y="20602"/>
                </a:lnTo>
                <a:lnTo>
                  <a:pt x="14788" y="20634"/>
                </a:lnTo>
                <a:lnTo>
                  <a:pt x="14722" y="20657"/>
                </a:lnTo>
                <a:lnTo>
                  <a:pt x="14685" y="20667"/>
                </a:lnTo>
                <a:lnTo>
                  <a:pt x="14678" y="20671"/>
                </a:lnTo>
                <a:lnTo>
                  <a:pt x="14672" y="20686"/>
                </a:lnTo>
                <a:lnTo>
                  <a:pt x="14687" y="20691"/>
                </a:lnTo>
                <a:lnTo>
                  <a:pt x="14732" y="20683"/>
                </a:lnTo>
                <a:lnTo>
                  <a:pt x="14746" y="20688"/>
                </a:lnTo>
                <a:lnTo>
                  <a:pt x="14766" y="20689"/>
                </a:lnTo>
                <a:lnTo>
                  <a:pt x="14796" y="20683"/>
                </a:lnTo>
                <a:lnTo>
                  <a:pt x="14806" y="20688"/>
                </a:lnTo>
                <a:lnTo>
                  <a:pt x="14788" y="20703"/>
                </a:lnTo>
                <a:lnTo>
                  <a:pt x="14830" y="20693"/>
                </a:lnTo>
                <a:lnTo>
                  <a:pt x="14850" y="20693"/>
                </a:lnTo>
                <a:lnTo>
                  <a:pt x="14890" y="20683"/>
                </a:lnTo>
                <a:lnTo>
                  <a:pt x="14885" y="20693"/>
                </a:lnTo>
                <a:lnTo>
                  <a:pt x="14953" y="20667"/>
                </a:lnTo>
                <a:lnTo>
                  <a:pt x="14993" y="20654"/>
                </a:lnTo>
                <a:lnTo>
                  <a:pt x="15027" y="20646"/>
                </a:lnTo>
                <a:lnTo>
                  <a:pt x="15062" y="20635"/>
                </a:lnTo>
                <a:lnTo>
                  <a:pt x="15060" y="20642"/>
                </a:lnTo>
                <a:lnTo>
                  <a:pt x="15013" y="20666"/>
                </a:lnTo>
                <a:lnTo>
                  <a:pt x="14968" y="20688"/>
                </a:lnTo>
                <a:lnTo>
                  <a:pt x="14964" y="20694"/>
                </a:lnTo>
                <a:lnTo>
                  <a:pt x="14991" y="20688"/>
                </a:lnTo>
                <a:cubicBezTo>
                  <a:pt x="13702" y="21236"/>
                  <a:pt x="12287" y="21546"/>
                  <a:pt x="10800" y="21546"/>
                </a:cubicBezTo>
                <a:cubicBezTo>
                  <a:pt x="9436" y="21546"/>
                  <a:pt x="8137" y="21280"/>
                  <a:pt x="6937" y="20812"/>
                </a:cubicBezTo>
                <a:cubicBezTo>
                  <a:pt x="6051" y="20467"/>
                  <a:pt x="5223" y="20010"/>
                  <a:pt x="4467" y="19455"/>
                </a:cubicBezTo>
                <a:lnTo>
                  <a:pt x="4429" y="19420"/>
                </a:lnTo>
                <a:lnTo>
                  <a:pt x="4340" y="19341"/>
                </a:lnTo>
                <a:lnTo>
                  <a:pt x="4272" y="19275"/>
                </a:lnTo>
                <a:lnTo>
                  <a:pt x="4185" y="19203"/>
                </a:lnTo>
                <a:lnTo>
                  <a:pt x="4095" y="19134"/>
                </a:lnTo>
                <a:lnTo>
                  <a:pt x="4008" y="19055"/>
                </a:lnTo>
                <a:lnTo>
                  <a:pt x="3769" y="18846"/>
                </a:lnTo>
                <a:lnTo>
                  <a:pt x="3627" y="18727"/>
                </a:lnTo>
                <a:lnTo>
                  <a:pt x="3505" y="18627"/>
                </a:lnTo>
                <a:lnTo>
                  <a:pt x="3491" y="18590"/>
                </a:lnTo>
                <a:lnTo>
                  <a:pt x="3355" y="18476"/>
                </a:lnTo>
                <a:lnTo>
                  <a:pt x="3131" y="18255"/>
                </a:lnTo>
                <a:lnTo>
                  <a:pt x="3160" y="18302"/>
                </a:lnTo>
                <a:lnTo>
                  <a:pt x="2887" y="18020"/>
                </a:lnTo>
                <a:lnTo>
                  <a:pt x="2863" y="17983"/>
                </a:lnTo>
                <a:lnTo>
                  <a:pt x="3025" y="18154"/>
                </a:lnTo>
                <a:lnTo>
                  <a:pt x="3018" y="18136"/>
                </a:lnTo>
                <a:lnTo>
                  <a:pt x="2833" y="17937"/>
                </a:lnTo>
                <a:lnTo>
                  <a:pt x="2601" y="17675"/>
                </a:lnTo>
                <a:lnTo>
                  <a:pt x="2513" y="17577"/>
                </a:lnTo>
                <a:lnTo>
                  <a:pt x="2469" y="17520"/>
                </a:lnTo>
                <a:lnTo>
                  <a:pt x="2466" y="17528"/>
                </a:lnTo>
                <a:lnTo>
                  <a:pt x="2441" y="17513"/>
                </a:lnTo>
                <a:lnTo>
                  <a:pt x="2513" y="17600"/>
                </a:lnTo>
                <a:lnTo>
                  <a:pt x="2601" y="17708"/>
                </a:lnTo>
                <a:lnTo>
                  <a:pt x="2663" y="17781"/>
                </a:lnTo>
                <a:lnTo>
                  <a:pt x="2700" y="17829"/>
                </a:lnTo>
                <a:lnTo>
                  <a:pt x="2705" y="17846"/>
                </a:lnTo>
                <a:cubicBezTo>
                  <a:pt x="2153" y="17213"/>
                  <a:pt x="1681" y="16512"/>
                  <a:pt x="1288" y="15762"/>
                </a:cubicBezTo>
                <a:cubicBezTo>
                  <a:pt x="1233" y="15658"/>
                  <a:pt x="1179" y="15554"/>
                  <a:pt x="1128" y="15448"/>
                </a:cubicBezTo>
                <a:lnTo>
                  <a:pt x="1288" y="15762"/>
                </a:lnTo>
                <a:lnTo>
                  <a:pt x="1402" y="15964"/>
                </a:lnTo>
                <a:lnTo>
                  <a:pt x="1515" y="16165"/>
                </a:lnTo>
                <a:lnTo>
                  <a:pt x="1596" y="16298"/>
                </a:lnTo>
                <a:lnTo>
                  <a:pt x="1741" y="16537"/>
                </a:lnTo>
                <a:lnTo>
                  <a:pt x="1899" y="16771"/>
                </a:lnTo>
                <a:lnTo>
                  <a:pt x="2077" y="17018"/>
                </a:lnTo>
                <a:lnTo>
                  <a:pt x="2266" y="17262"/>
                </a:lnTo>
                <a:lnTo>
                  <a:pt x="2276" y="17266"/>
                </a:lnTo>
                <a:lnTo>
                  <a:pt x="2404" y="17434"/>
                </a:lnTo>
                <a:lnTo>
                  <a:pt x="2469" y="17520"/>
                </a:lnTo>
                <a:lnTo>
                  <a:pt x="2478" y="17498"/>
                </a:lnTo>
                <a:lnTo>
                  <a:pt x="2448" y="17419"/>
                </a:lnTo>
                <a:lnTo>
                  <a:pt x="2328" y="17228"/>
                </a:lnTo>
                <a:lnTo>
                  <a:pt x="2274" y="17154"/>
                </a:lnTo>
                <a:lnTo>
                  <a:pt x="2210" y="17089"/>
                </a:lnTo>
                <a:lnTo>
                  <a:pt x="2141" y="16984"/>
                </a:lnTo>
                <a:lnTo>
                  <a:pt x="2018" y="16851"/>
                </a:lnTo>
                <a:lnTo>
                  <a:pt x="1966" y="16771"/>
                </a:lnTo>
                <a:lnTo>
                  <a:pt x="2038" y="16856"/>
                </a:lnTo>
                <a:lnTo>
                  <a:pt x="2052" y="16851"/>
                </a:lnTo>
                <a:lnTo>
                  <a:pt x="2123" y="16919"/>
                </a:lnTo>
                <a:lnTo>
                  <a:pt x="2128" y="16902"/>
                </a:lnTo>
                <a:lnTo>
                  <a:pt x="2171" y="16932"/>
                </a:lnTo>
                <a:lnTo>
                  <a:pt x="2151" y="16846"/>
                </a:lnTo>
                <a:lnTo>
                  <a:pt x="2104" y="16749"/>
                </a:lnTo>
                <a:lnTo>
                  <a:pt x="2070" y="16660"/>
                </a:lnTo>
                <a:lnTo>
                  <a:pt x="1996" y="16510"/>
                </a:lnTo>
                <a:lnTo>
                  <a:pt x="1980" y="16436"/>
                </a:lnTo>
                <a:lnTo>
                  <a:pt x="1944" y="16309"/>
                </a:lnTo>
                <a:lnTo>
                  <a:pt x="1838" y="16023"/>
                </a:lnTo>
                <a:lnTo>
                  <a:pt x="1825" y="15934"/>
                </a:lnTo>
                <a:lnTo>
                  <a:pt x="1796" y="15853"/>
                </a:lnTo>
                <a:lnTo>
                  <a:pt x="1722" y="15685"/>
                </a:lnTo>
                <a:lnTo>
                  <a:pt x="1670" y="15594"/>
                </a:lnTo>
                <a:lnTo>
                  <a:pt x="1618" y="15468"/>
                </a:lnTo>
                <a:lnTo>
                  <a:pt x="1589" y="15299"/>
                </a:lnTo>
                <a:lnTo>
                  <a:pt x="1601" y="15165"/>
                </a:lnTo>
                <a:lnTo>
                  <a:pt x="1650" y="15114"/>
                </a:lnTo>
                <a:lnTo>
                  <a:pt x="1663" y="15039"/>
                </a:lnTo>
                <a:lnTo>
                  <a:pt x="1744" y="14973"/>
                </a:lnTo>
                <a:lnTo>
                  <a:pt x="1823" y="14973"/>
                </a:lnTo>
                <a:lnTo>
                  <a:pt x="1801" y="14869"/>
                </a:lnTo>
                <a:lnTo>
                  <a:pt x="1835" y="14794"/>
                </a:lnTo>
                <a:lnTo>
                  <a:pt x="1784" y="14614"/>
                </a:lnTo>
                <a:lnTo>
                  <a:pt x="1789" y="14385"/>
                </a:lnTo>
                <a:lnTo>
                  <a:pt x="1732" y="14148"/>
                </a:lnTo>
                <a:lnTo>
                  <a:pt x="1737" y="14079"/>
                </a:lnTo>
                <a:lnTo>
                  <a:pt x="1714" y="13961"/>
                </a:lnTo>
                <a:lnTo>
                  <a:pt x="1665" y="13685"/>
                </a:lnTo>
                <a:lnTo>
                  <a:pt x="1581" y="13345"/>
                </a:lnTo>
                <a:lnTo>
                  <a:pt x="1576" y="13212"/>
                </a:lnTo>
                <a:lnTo>
                  <a:pt x="1597" y="13209"/>
                </a:lnTo>
                <a:lnTo>
                  <a:pt x="1633" y="13051"/>
                </a:lnTo>
                <a:lnTo>
                  <a:pt x="1653" y="12844"/>
                </a:lnTo>
                <a:lnTo>
                  <a:pt x="1746" y="12588"/>
                </a:lnTo>
                <a:lnTo>
                  <a:pt x="1779" y="12468"/>
                </a:lnTo>
                <a:lnTo>
                  <a:pt x="1781" y="12162"/>
                </a:lnTo>
                <a:lnTo>
                  <a:pt x="1752" y="12049"/>
                </a:lnTo>
                <a:lnTo>
                  <a:pt x="1698" y="11813"/>
                </a:lnTo>
                <a:lnTo>
                  <a:pt x="1658" y="11754"/>
                </a:lnTo>
                <a:lnTo>
                  <a:pt x="1574" y="11746"/>
                </a:lnTo>
                <a:lnTo>
                  <a:pt x="1498" y="11692"/>
                </a:lnTo>
                <a:lnTo>
                  <a:pt x="1369" y="11483"/>
                </a:lnTo>
                <a:lnTo>
                  <a:pt x="1230" y="11330"/>
                </a:lnTo>
                <a:lnTo>
                  <a:pt x="1108" y="11337"/>
                </a:lnTo>
                <a:lnTo>
                  <a:pt x="951" y="11238"/>
                </a:lnTo>
                <a:lnTo>
                  <a:pt x="867" y="11297"/>
                </a:lnTo>
                <a:lnTo>
                  <a:pt x="875" y="11192"/>
                </a:lnTo>
                <a:lnTo>
                  <a:pt x="837" y="11083"/>
                </a:lnTo>
                <a:lnTo>
                  <a:pt x="722" y="10970"/>
                </a:lnTo>
                <a:lnTo>
                  <a:pt x="641" y="10903"/>
                </a:lnTo>
                <a:lnTo>
                  <a:pt x="596" y="11024"/>
                </a:lnTo>
                <a:lnTo>
                  <a:pt x="593" y="10837"/>
                </a:lnTo>
                <a:lnTo>
                  <a:pt x="492" y="10808"/>
                </a:lnTo>
                <a:lnTo>
                  <a:pt x="476" y="10751"/>
                </a:lnTo>
                <a:lnTo>
                  <a:pt x="518" y="10598"/>
                </a:lnTo>
                <a:lnTo>
                  <a:pt x="520" y="10468"/>
                </a:lnTo>
                <a:lnTo>
                  <a:pt x="492" y="10438"/>
                </a:lnTo>
                <a:lnTo>
                  <a:pt x="476" y="10112"/>
                </a:lnTo>
                <a:lnTo>
                  <a:pt x="471" y="10009"/>
                </a:lnTo>
                <a:lnTo>
                  <a:pt x="453" y="10017"/>
                </a:lnTo>
                <a:lnTo>
                  <a:pt x="451" y="9942"/>
                </a:lnTo>
                <a:lnTo>
                  <a:pt x="414" y="9785"/>
                </a:lnTo>
                <a:lnTo>
                  <a:pt x="385" y="9740"/>
                </a:lnTo>
                <a:lnTo>
                  <a:pt x="374" y="9719"/>
                </a:lnTo>
                <a:lnTo>
                  <a:pt x="335" y="9671"/>
                </a:lnTo>
                <a:lnTo>
                  <a:pt x="303" y="9684"/>
                </a:lnTo>
                <a:lnTo>
                  <a:pt x="296" y="9716"/>
                </a:lnTo>
                <a:lnTo>
                  <a:pt x="259" y="9679"/>
                </a:lnTo>
                <a:lnTo>
                  <a:pt x="271" y="9702"/>
                </a:lnTo>
                <a:lnTo>
                  <a:pt x="274" y="9751"/>
                </a:lnTo>
                <a:lnTo>
                  <a:pt x="251" y="9923"/>
                </a:lnTo>
                <a:lnTo>
                  <a:pt x="249" y="10031"/>
                </a:lnTo>
                <a:lnTo>
                  <a:pt x="234" y="10075"/>
                </a:lnTo>
                <a:lnTo>
                  <a:pt x="241" y="10172"/>
                </a:lnTo>
                <a:lnTo>
                  <a:pt x="249" y="10290"/>
                </a:lnTo>
                <a:lnTo>
                  <a:pt x="268" y="10302"/>
                </a:lnTo>
                <a:lnTo>
                  <a:pt x="273" y="10371"/>
                </a:lnTo>
                <a:lnTo>
                  <a:pt x="268" y="10463"/>
                </a:lnTo>
                <a:lnTo>
                  <a:pt x="283" y="10477"/>
                </a:lnTo>
                <a:lnTo>
                  <a:pt x="276" y="10536"/>
                </a:lnTo>
                <a:lnTo>
                  <a:pt x="301" y="10610"/>
                </a:lnTo>
                <a:lnTo>
                  <a:pt x="323" y="10650"/>
                </a:lnTo>
                <a:lnTo>
                  <a:pt x="320" y="10726"/>
                </a:lnTo>
                <a:lnTo>
                  <a:pt x="337" y="10847"/>
                </a:lnTo>
                <a:lnTo>
                  <a:pt x="345" y="10963"/>
                </a:lnTo>
                <a:lnTo>
                  <a:pt x="362" y="10990"/>
                </a:lnTo>
                <a:lnTo>
                  <a:pt x="359" y="11160"/>
                </a:lnTo>
                <a:lnTo>
                  <a:pt x="369" y="11212"/>
                </a:lnTo>
                <a:lnTo>
                  <a:pt x="345" y="11295"/>
                </a:lnTo>
                <a:lnTo>
                  <a:pt x="327" y="11207"/>
                </a:lnTo>
                <a:lnTo>
                  <a:pt x="320" y="11290"/>
                </a:lnTo>
                <a:lnTo>
                  <a:pt x="350" y="11430"/>
                </a:lnTo>
                <a:lnTo>
                  <a:pt x="392" y="11547"/>
                </a:lnTo>
                <a:lnTo>
                  <a:pt x="417" y="11677"/>
                </a:lnTo>
                <a:lnTo>
                  <a:pt x="411" y="11855"/>
                </a:lnTo>
                <a:lnTo>
                  <a:pt x="433" y="11938"/>
                </a:lnTo>
                <a:lnTo>
                  <a:pt x="409" y="12014"/>
                </a:lnTo>
                <a:lnTo>
                  <a:pt x="391" y="12133"/>
                </a:lnTo>
                <a:lnTo>
                  <a:pt x="396" y="12270"/>
                </a:lnTo>
                <a:lnTo>
                  <a:pt x="391" y="12355"/>
                </a:lnTo>
                <a:lnTo>
                  <a:pt x="416" y="12722"/>
                </a:lnTo>
                <a:lnTo>
                  <a:pt x="448" y="13061"/>
                </a:lnTo>
                <a:lnTo>
                  <a:pt x="476" y="13300"/>
                </a:lnTo>
                <a:lnTo>
                  <a:pt x="493" y="13352"/>
                </a:lnTo>
                <a:lnTo>
                  <a:pt x="518" y="13502"/>
                </a:lnTo>
                <a:lnTo>
                  <a:pt x="527" y="13613"/>
                </a:lnTo>
                <a:lnTo>
                  <a:pt x="542" y="13810"/>
                </a:lnTo>
                <a:lnTo>
                  <a:pt x="562" y="13988"/>
                </a:lnTo>
                <a:lnTo>
                  <a:pt x="584" y="14062"/>
                </a:lnTo>
                <a:lnTo>
                  <a:pt x="594" y="14111"/>
                </a:lnTo>
                <a:cubicBezTo>
                  <a:pt x="253" y="13066"/>
                  <a:pt x="54" y="11957"/>
                  <a:pt x="54" y="10800"/>
                </a:cubicBezTo>
                <a:cubicBezTo>
                  <a:pt x="54" y="7769"/>
                  <a:pt x="1321" y="5033"/>
                  <a:pt x="3346" y="3077"/>
                </a:cubicBezTo>
                <a:cubicBezTo>
                  <a:pt x="3347" y="3077"/>
                  <a:pt x="3347" y="3076"/>
                  <a:pt x="3348" y="3075"/>
                </a:cubicBezTo>
                <a:lnTo>
                  <a:pt x="3409" y="3023"/>
                </a:lnTo>
                <a:lnTo>
                  <a:pt x="3404" y="3025"/>
                </a:lnTo>
                <a:cubicBezTo>
                  <a:pt x="3525" y="2910"/>
                  <a:pt x="3648" y="2798"/>
                  <a:pt x="3774" y="2688"/>
                </a:cubicBezTo>
                <a:lnTo>
                  <a:pt x="3779" y="2687"/>
                </a:lnTo>
                <a:lnTo>
                  <a:pt x="3804" y="2665"/>
                </a:lnTo>
                <a:lnTo>
                  <a:pt x="3841" y="2626"/>
                </a:lnTo>
                <a:lnTo>
                  <a:pt x="3855" y="2612"/>
                </a:lnTo>
                <a:cubicBezTo>
                  <a:pt x="4960" y="1673"/>
                  <a:pt x="6262" y="965"/>
                  <a:pt x="7684" y="534"/>
                </a:cubicBezTo>
                <a:lnTo>
                  <a:pt x="7698" y="532"/>
                </a:lnTo>
                <a:lnTo>
                  <a:pt x="7691" y="537"/>
                </a:lnTo>
                <a:lnTo>
                  <a:pt x="7657" y="549"/>
                </a:lnTo>
                <a:lnTo>
                  <a:pt x="7481" y="603"/>
                </a:lnTo>
                <a:lnTo>
                  <a:pt x="7447" y="618"/>
                </a:lnTo>
                <a:lnTo>
                  <a:pt x="7486" y="609"/>
                </a:lnTo>
                <a:lnTo>
                  <a:pt x="7438" y="630"/>
                </a:lnTo>
                <a:lnTo>
                  <a:pt x="7356" y="668"/>
                </a:lnTo>
                <a:lnTo>
                  <a:pt x="7369" y="653"/>
                </a:lnTo>
                <a:lnTo>
                  <a:pt x="7354" y="653"/>
                </a:lnTo>
                <a:lnTo>
                  <a:pt x="7257" y="687"/>
                </a:lnTo>
                <a:lnTo>
                  <a:pt x="7139" y="731"/>
                </a:lnTo>
                <a:lnTo>
                  <a:pt x="7102" y="752"/>
                </a:lnTo>
                <a:lnTo>
                  <a:pt x="7141" y="742"/>
                </a:lnTo>
                <a:lnTo>
                  <a:pt x="7174" y="732"/>
                </a:lnTo>
                <a:lnTo>
                  <a:pt x="7255" y="710"/>
                </a:lnTo>
                <a:lnTo>
                  <a:pt x="7119" y="761"/>
                </a:lnTo>
                <a:lnTo>
                  <a:pt x="7041" y="789"/>
                </a:lnTo>
                <a:lnTo>
                  <a:pt x="6952" y="815"/>
                </a:lnTo>
                <a:lnTo>
                  <a:pt x="6737" y="899"/>
                </a:lnTo>
                <a:lnTo>
                  <a:pt x="6688" y="924"/>
                </a:lnTo>
                <a:lnTo>
                  <a:pt x="6558" y="980"/>
                </a:lnTo>
                <a:lnTo>
                  <a:pt x="6430" y="1052"/>
                </a:lnTo>
                <a:lnTo>
                  <a:pt x="6326" y="1104"/>
                </a:lnTo>
                <a:lnTo>
                  <a:pt x="6311" y="1109"/>
                </a:lnTo>
                <a:lnTo>
                  <a:pt x="6230" y="1148"/>
                </a:lnTo>
                <a:lnTo>
                  <a:pt x="6228" y="1141"/>
                </a:lnTo>
                <a:lnTo>
                  <a:pt x="6159" y="1170"/>
                </a:lnTo>
                <a:lnTo>
                  <a:pt x="6126" y="1195"/>
                </a:lnTo>
                <a:lnTo>
                  <a:pt x="6189" y="1178"/>
                </a:lnTo>
                <a:lnTo>
                  <a:pt x="6040" y="1278"/>
                </a:lnTo>
                <a:lnTo>
                  <a:pt x="6031" y="1284"/>
                </a:lnTo>
                <a:lnTo>
                  <a:pt x="5895" y="1370"/>
                </a:lnTo>
                <a:lnTo>
                  <a:pt x="5836" y="1421"/>
                </a:lnTo>
                <a:lnTo>
                  <a:pt x="5897" y="1421"/>
                </a:lnTo>
                <a:lnTo>
                  <a:pt x="5823" y="1496"/>
                </a:lnTo>
                <a:lnTo>
                  <a:pt x="5885" y="1491"/>
                </a:lnTo>
                <a:lnTo>
                  <a:pt x="6050" y="1401"/>
                </a:lnTo>
                <a:lnTo>
                  <a:pt x="6191" y="1326"/>
                </a:lnTo>
                <a:lnTo>
                  <a:pt x="6296" y="1257"/>
                </a:lnTo>
                <a:lnTo>
                  <a:pt x="6476" y="1190"/>
                </a:lnTo>
                <a:lnTo>
                  <a:pt x="6593" y="1135"/>
                </a:lnTo>
                <a:lnTo>
                  <a:pt x="6701" y="1079"/>
                </a:lnTo>
                <a:lnTo>
                  <a:pt x="6826" y="1030"/>
                </a:lnTo>
                <a:lnTo>
                  <a:pt x="6913" y="1012"/>
                </a:lnTo>
                <a:lnTo>
                  <a:pt x="7001" y="991"/>
                </a:lnTo>
                <a:lnTo>
                  <a:pt x="7034" y="990"/>
                </a:lnTo>
                <a:lnTo>
                  <a:pt x="7223" y="936"/>
                </a:lnTo>
                <a:lnTo>
                  <a:pt x="7432" y="858"/>
                </a:lnTo>
                <a:lnTo>
                  <a:pt x="7528" y="832"/>
                </a:lnTo>
                <a:lnTo>
                  <a:pt x="7575" y="832"/>
                </a:lnTo>
                <a:lnTo>
                  <a:pt x="7747" y="808"/>
                </a:lnTo>
                <a:lnTo>
                  <a:pt x="7972" y="754"/>
                </a:lnTo>
                <a:lnTo>
                  <a:pt x="8204" y="697"/>
                </a:lnTo>
                <a:lnTo>
                  <a:pt x="8151" y="694"/>
                </a:lnTo>
                <a:lnTo>
                  <a:pt x="8044" y="690"/>
                </a:lnTo>
                <a:lnTo>
                  <a:pt x="8162" y="658"/>
                </a:lnTo>
                <a:lnTo>
                  <a:pt x="8238" y="616"/>
                </a:lnTo>
                <a:lnTo>
                  <a:pt x="8213" y="651"/>
                </a:lnTo>
                <a:lnTo>
                  <a:pt x="8196" y="675"/>
                </a:lnTo>
                <a:lnTo>
                  <a:pt x="8299" y="663"/>
                </a:lnTo>
                <a:lnTo>
                  <a:pt x="8384" y="614"/>
                </a:lnTo>
                <a:lnTo>
                  <a:pt x="8408" y="577"/>
                </a:lnTo>
                <a:lnTo>
                  <a:pt x="8388" y="564"/>
                </a:lnTo>
                <a:lnTo>
                  <a:pt x="8443" y="549"/>
                </a:lnTo>
                <a:lnTo>
                  <a:pt x="8467" y="572"/>
                </a:lnTo>
                <a:lnTo>
                  <a:pt x="8524" y="547"/>
                </a:lnTo>
                <a:lnTo>
                  <a:pt x="8563" y="508"/>
                </a:lnTo>
                <a:lnTo>
                  <a:pt x="8617" y="508"/>
                </a:lnTo>
                <a:lnTo>
                  <a:pt x="8691" y="500"/>
                </a:lnTo>
                <a:lnTo>
                  <a:pt x="8746" y="481"/>
                </a:lnTo>
                <a:lnTo>
                  <a:pt x="8755" y="461"/>
                </a:lnTo>
                <a:lnTo>
                  <a:pt x="8846" y="456"/>
                </a:lnTo>
                <a:lnTo>
                  <a:pt x="8905" y="416"/>
                </a:lnTo>
                <a:lnTo>
                  <a:pt x="8999" y="419"/>
                </a:lnTo>
                <a:lnTo>
                  <a:pt x="9073" y="411"/>
                </a:lnTo>
                <a:lnTo>
                  <a:pt x="9139" y="365"/>
                </a:lnTo>
                <a:lnTo>
                  <a:pt x="9140" y="353"/>
                </a:lnTo>
                <a:lnTo>
                  <a:pt x="9056" y="364"/>
                </a:lnTo>
                <a:lnTo>
                  <a:pt x="9061" y="347"/>
                </a:lnTo>
                <a:lnTo>
                  <a:pt x="9152" y="333"/>
                </a:lnTo>
                <a:lnTo>
                  <a:pt x="9206" y="332"/>
                </a:lnTo>
                <a:lnTo>
                  <a:pt x="9250" y="305"/>
                </a:lnTo>
                <a:lnTo>
                  <a:pt x="9388" y="261"/>
                </a:lnTo>
                <a:lnTo>
                  <a:pt x="9490" y="237"/>
                </a:lnTo>
                <a:lnTo>
                  <a:pt x="9610" y="214"/>
                </a:lnTo>
                <a:lnTo>
                  <a:pt x="9559" y="212"/>
                </a:lnTo>
                <a:lnTo>
                  <a:pt x="9657" y="207"/>
                </a:lnTo>
                <a:lnTo>
                  <a:pt x="9697" y="199"/>
                </a:lnTo>
                <a:lnTo>
                  <a:pt x="9874" y="178"/>
                </a:lnTo>
                <a:lnTo>
                  <a:pt x="9908" y="167"/>
                </a:lnTo>
                <a:lnTo>
                  <a:pt x="9866" y="162"/>
                </a:lnTo>
                <a:lnTo>
                  <a:pt x="9719" y="172"/>
                </a:lnTo>
                <a:lnTo>
                  <a:pt x="9618" y="182"/>
                </a:lnTo>
                <a:lnTo>
                  <a:pt x="9718" y="165"/>
                </a:lnTo>
                <a:lnTo>
                  <a:pt x="9750" y="157"/>
                </a:lnTo>
                <a:lnTo>
                  <a:pt x="9674" y="165"/>
                </a:lnTo>
                <a:lnTo>
                  <a:pt x="9671" y="155"/>
                </a:lnTo>
                <a:lnTo>
                  <a:pt x="9598" y="158"/>
                </a:lnTo>
                <a:lnTo>
                  <a:pt x="9618" y="153"/>
                </a:lnTo>
                <a:lnTo>
                  <a:pt x="9716" y="151"/>
                </a:lnTo>
                <a:lnTo>
                  <a:pt x="9787" y="150"/>
                </a:lnTo>
                <a:lnTo>
                  <a:pt x="9871" y="140"/>
                </a:lnTo>
                <a:lnTo>
                  <a:pt x="9883" y="123"/>
                </a:lnTo>
                <a:lnTo>
                  <a:pt x="9802" y="120"/>
                </a:lnTo>
                <a:lnTo>
                  <a:pt x="9750" y="121"/>
                </a:lnTo>
                <a:lnTo>
                  <a:pt x="9676" y="130"/>
                </a:lnTo>
                <a:lnTo>
                  <a:pt x="9650" y="130"/>
                </a:lnTo>
                <a:lnTo>
                  <a:pt x="9517" y="143"/>
                </a:lnTo>
                <a:lnTo>
                  <a:pt x="9457" y="151"/>
                </a:lnTo>
                <a:lnTo>
                  <a:pt x="9507" y="143"/>
                </a:lnTo>
                <a:lnTo>
                  <a:pt x="9489" y="143"/>
                </a:lnTo>
                <a:lnTo>
                  <a:pt x="9522" y="138"/>
                </a:lnTo>
                <a:lnTo>
                  <a:pt x="9544" y="133"/>
                </a:lnTo>
                <a:lnTo>
                  <a:pt x="9554" y="131"/>
                </a:lnTo>
                <a:lnTo>
                  <a:pt x="9551" y="130"/>
                </a:lnTo>
                <a:cubicBezTo>
                  <a:pt x="9961" y="82"/>
                  <a:pt x="10377" y="54"/>
                  <a:pt x="10800" y="54"/>
                </a:cubicBezTo>
                <a:close/>
                <a:moveTo>
                  <a:pt x="6040" y="1278"/>
                </a:moveTo>
                <a:lnTo>
                  <a:pt x="6095" y="1239"/>
                </a:lnTo>
                <a:lnTo>
                  <a:pt x="6062" y="1239"/>
                </a:lnTo>
                <a:lnTo>
                  <a:pt x="6031" y="1256"/>
                </a:lnTo>
                <a:lnTo>
                  <a:pt x="5969" y="1303"/>
                </a:lnTo>
                <a:lnTo>
                  <a:pt x="5991" y="1301"/>
                </a:lnTo>
                <a:lnTo>
                  <a:pt x="6040" y="1278"/>
                </a:lnTo>
                <a:close/>
                <a:moveTo>
                  <a:pt x="6937" y="20812"/>
                </a:moveTo>
                <a:lnTo>
                  <a:pt x="7004" y="20837"/>
                </a:lnTo>
                <a:lnTo>
                  <a:pt x="7041" y="20851"/>
                </a:lnTo>
                <a:lnTo>
                  <a:pt x="7058" y="20858"/>
                </a:lnTo>
                <a:lnTo>
                  <a:pt x="7073" y="20863"/>
                </a:lnTo>
                <a:lnTo>
                  <a:pt x="7137" y="20886"/>
                </a:lnTo>
                <a:lnTo>
                  <a:pt x="7142" y="20888"/>
                </a:lnTo>
                <a:lnTo>
                  <a:pt x="7147" y="20890"/>
                </a:lnTo>
                <a:lnTo>
                  <a:pt x="7204" y="20912"/>
                </a:lnTo>
                <a:lnTo>
                  <a:pt x="7272" y="20935"/>
                </a:lnTo>
                <a:lnTo>
                  <a:pt x="7274" y="20935"/>
                </a:lnTo>
                <a:lnTo>
                  <a:pt x="7292" y="20942"/>
                </a:lnTo>
                <a:lnTo>
                  <a:pt x="7297" y="20944"/>
                </a:lnTo>
                <a:lnTo>
                  <a:pt x="7344" y="20960"/>
                </a:lnTo>
                <a:lnTo>
                  <a:pt x="7373" y="20969"/>
                </a:lnTo>
                <a:lnTo>
                  <a:pt x="7413" y="20982"/>
                </a:lnTo>
                <a:lnTo>
                  <a:pt x="7444" y="20992"/>
                </a:lnTo>
                <a:lnTo>
                  <a:pt x="7487" y="21007"/>
                </a:lnTo>
                <a:lnTo>
                  <a:pt x="7511" y="21014"/>
                </a:lnTo>
                <a:lnTo>
                  <a:pt x="7565" y="21033"/>
                </a:lnTo>
                <a:lnTo>
                  <a:pt x="7622" y="21050"/>
                </a:lnTo>
                <a:lnTo>
                  <a:pt x="7662" y="21061"/>
                </a:lnTo>
                <a:lnTo>
                  <a:pt x="7689" y="21070"/>
                </a:lnTo>
                <a:lnTo>
                  <a:pt x="7716" y="21075"/>
                </a:lnTo>
                <a:lnTo>
                  <a:pt x="7747" y="21083"/>
                </a:lnTo>
                <a:lnTo>
                  <a:pt x="7784" y="21093"/>
                </a:lnTo>
                <a:lnTo>
                  <a:pt x="7708" y="21070"/>
                </a:lnTo>
                <a:lnTo>
                  <a:pt x="7635" y="21048"/>
                </a:lnTo>
                <a:lnTo>
                  <a:pt x="7565" y="21026"/>
                </a:lnTo>
                <a:lnTo>
                  <a:pt x="7539" y="21018"/>
                </a:lnTo>
                <a:lnTo>
                  <a:pt x="7570" y="21026"/>
                </a:lnTo>
                <a:lnTo>
                  <a:pt x="7523" y="21009"/>
                </a:lnTo>
                <a:lnTo>
                  <a:pt x="7450" y="20984"/>
                </a:lnTo>
                <a:lnTo>
                  <a:pt x="7373" y="20960"/>
                </a:lnTo>
                <a:lnTo>
                  <a:pt x="7348" y="20954"/>
                </a:lnTo>
                <a:lnTo>
                  <a:pt x="7348" y="20955"/>
                </a:lnTo>
                <a:lnTo>
                  <a:pt x="7331" y="20950"/>
                </a:lnTo>
                <a:lnTo>
                  <a:pt x="7263" y="20927"/>
                </a:lnTo>
                <a:lnTo>
                  <a:pt x="7255" y="20925"/>
                </a:lnTo>
                <a:lnTo>
                  <a:pt x="7211" y="20910"/>
                </a:lnTo>
                <a:lnTo>
                  <a:pt x="7203" y="20906"/>
                </a:lnTo>
                <a:lnTo>
                  <a:pt x="7189" y="20901"/>
                </a:lnTo>
                <a:lnTo>
                  <a:pt x="7132" y="20881"/>
                </a:lnTo>
                <a:lnTo>
                  <a:pt x="7048" y="20849"/>
                </a:lnTo>
                <a:lnTo>
                  <a:pt x="6962" y="20817"/>
                </a:lnTo>
                <a:lnTo>
                  <a:pt x="6930" y="20807"/>
                </a:lnTo>
                <a:lnTo>
                  <a:pt x="6971" y="20822"/>
                </a:lnTo>
                <a:lnTo>
                  <a:pt x="6937" y="20812"/>
                </a:lnTo>
                <a:close/>
                <a:moveTo>
                  <a:pt x="14685" y="20667"/>
                </a:moveTo>
                <a:lnTo>
                  <a:pt x="14737" y="20635"/>
                </a:lnTo>
                <a:lnTo>
                  <a:pt x="14769" y="20615"/>
                </a:lnTo>
                <a:lnTo>
                  <a:pt x="14648" y="20666"/>
                </a:lnTo>
                <a:lnTo>
                  <a:pt x="14643" y="20667"/>
                </a:lnTo>
                <a:lnTo>
                  <a:pt x="14670" y="20671"/>
                </a:lnTo>
                <a:lnTo>
                  <a:pt x="14685" y="20667"/>
                </a:lnTo>
                <a:close/>
                <a:moveTo>
                  <a:pt x="14643" y="20667"/>
                </a:moveTo>
                <a:lnTo>
                  <a:pt x="14603" y="20666"/>
                </a:lnTo>
                <a:lnTo>
                  <a:pt x="14581" y="20661"/>
                </a:lnTo>
                <a:lnTo>
                  <a:pt x="14535" y="20661"/>
                </a:lnTo>
                <a:lnTo>
                  <a:pt x="14503" y="20659"/>
                </a:lnTo>
                <a:lnTo>
                  <a:pt x="14448" y="20662"/>
                </a:lnTo>
                <a:lnTo>
                  <a:pt x="14392" y="20667"/>
                </a:lnTo>
                <a:lnTo>
                  <a:pt x="14318" y="20691"/>
                </a:lnTo>
                <a:lnTo>
                  <a:pt x="14273" y="20718"/>
                </a:lnTo>
                <a:lnTo>
                  <a:pt x="14204" y="20740"/>
                </a:lnTo>
                <a:lnTo>
                  <a:pt x="14128" y="20755"/>
                </a:lnTo>
                <a:lnTo>
                  <a:pt x="14045" y="20774"/>
                </a:lnTo>
                <a:lnTo>
                  <a:pt x="13968" y="20785"/>
                </a:lnTo>
                <a:lnTo>
                  <a:pt x="13889" y="20797"/>
                </a:lnTo>
                <a:lnTo>
                  <a:pt x="13823" y="20807"/>
                </a:lnTo>
                <a:lnTo>
                  <a:pt x="13771" y="20809"/>
                </a:lnTo>
                <a:lnTo>
                  <a:pt x="13786" y="20785"/>
                </a:lnTo>
                <a:lnTo>
                  <a:pt x="13710" y="20804"/>
                </a:lnTo>
                <a:lnTo>
                  <a:pt x="13635" y="20826"/>
                </a:lnTo>
                <a:lnTo>
                  <a:pt x="13606" y="20831"/>
                </a:lnTo>
                <a:lnTo>
                  <a:pt x="13641" y="20814"/>
                </a:lnTo>
                <a:lnTo>
                  <a:pt x="13734" y="20742"/>
                </a:lnTo>
                <a:lnTo>
                  <a:pt x="13683" y="20742"/>
                </a:lnTo>
                <a:lnTo>
                  <a:pt x="13643" y="20736"/>
                </a:lnTo>
                <a:lnTo>
                  <a:pt x="13609" y="20728"/>
                </a:lnTo>
                <a:lnTo>
                  <a:pt x="13571" y="20720"/>
                </a:lnTo>
                <a:lnTo>
                  <a:pt x="13545" y="20704"/>
                </a:lnTo>
                <a:lnTo>
                  <a:pt x="13451" y="20733"/>
                </a:lnTo>
                <a:lnTo>
                  <a:pt x="13386" y="20748"/>
                </a:lnTo>
                <a:lnTo>
                  <a:pt x="13340" y="20743"/>
                </a:lnTo>
                <a:lnTo>
                  <a:pt x="13323" y="20723"/>
                </a:lnTo>
                <a:lnTo>
                  <a:pt x="13313" y="20704"/>
                </a:lnTo>
                <a:lnTo>
                  <a:pt x="13256" y="20696"/>
                </a:lnTo>
                <a:lnTo>
                  <a:pt x="13248" y="20676"/>
                </a:lnTo>
                <a:lnTo>
                  <a:pt x="13226" y="20651"/>
                </a:lnTo>
                <a:lnTo>
                  <a:pt x="13263" y="20619"/>
                </a:lnTo>
                <a:lnTo>
                  <a:pt x="13237" y="20597"/>
                </a:lnTo>
                <a:lnTo>
                  <a:pt x="13185" y="20590"/>
                </a:lnTo>
                <a:lnTo>
                  <a:pt x="13133" y="20585"/>
                </a:lnTo>
                <a:lnTo>
                  <a:pt x="13066" y="20592"/>
                </a:lnTo>
                <a:lnTo>
                  <a:pt x="12987" y="20603"/>
                </a:lnTo>
                <a:lnTo>
                  <a:pt x="12914" y="20619"/>
                </a:lnTo>
                <a:lnTo>
                  <a:pt x="12837" y="20639"/>
                </a:lnTo>
                <a:lnTo>
                  <a:pt x="12795" y="20666"/>
                </a:lnTo>
                <a:lnTo>
                  <a:pt x="12722" y="20683"/>
                </a:lnTo>
                <a:lnTo>
                  <a:pt x="12662" y="20681"/>
                </a:lnTo>
                <a:lnTo>
                  <a:pt x="12599" y="20701"/>
                </a:lnTo>
                <a:lnTo>
                  <a:pt x="12514" y="20726"/>
                </a:lnTo>
                <a:lnTo>
                  <a:pt x="12461" y="20718"/>
                </a:lnTo>
                <a:lnTo>
                  <a:pt x="12394" y="20733"/>
                </a:lnTo>
                <a:lnTo>
                  <a:pt x="12325" y="20750"/>
                </a:lnTo>
                <a:lnTo>
                  <a:pt x="12259" y="20765"/>
                </a:lnTo>
                <a:lnTo>
                  <a:pt x="12172" y="20779"/>
                </a:lnTo>
                <a:lnTo>
                  <a:pt x="12100" y="20789"/>
                </a:lnTo>
                <a:lnTo>
                  <a:pt x="12014" y="20811"/>
                </a:lnTo>
                <a:lnTo>
                  <a:pt x="11946" y="20822"/>
                </a:lnTo>
                <a:lnTo>
                  <a:pt x="11903" y="20851"/>
                </a:lnTo>
                <a:lnTo>
                  <a:pt x="11827" y="20868"/>
                </a:lnTo>
                <a:lnTo>
                  <a:pt x="11791" y="20851"/>
                </a:lnTo>
                <a:lnTo>
                  <a:pt x="11761" y="20827"/>
                </a:lnTo>
                <a:lnTo>
                  <a:pt x="11690" y="20832"/>
                </a:lnTo>
                <a:lnTo>
                  <a:pt x="11643" y="20816"/>
                </a:lnTo>
                <a:lnTo>
                  <a:pt x="11630" y="20792"/>
                </a:lnTo>
                <a:lnTo>
                  <a:pt x="11566" y="20782"/>
                </a:lnTo>
                <a:lnTo>
                  <a:pt x="11515" y="20804"/>
                </a:lnTo>
                <a:lnTo>
                  <a:pt x="11463" y="20841"/>
                </a:lnTo>
                <a:lnTo>
                  <a:pt x="11406" y="20859"/>
                </a:lnTo>
                <a:lnTo>
                  <a:pt x="11337" y="20866"/>
                </a:lnTo>
                <a:lnTo>
                  <a:pt x="11273" y="20878"/>
                </a:lnTo>
                <a:lnTo>
                  <a:pt x="11211" y="20895"/>
                </a:lnTo>
                <a:lnTo>
                  <a:pt x="11142" y="20903"/>
                </a:lnTo>
                <a:lnTo>
                  <a:pt x="11076" y="20912"/>
                </a:lnTo>
                <a:lnTo>
                  <a:pt x="11005" y="20912"/>
                </a:lnTo>
                <a:lnTo>
                  <a:pt x="10935" y="20912"/>
                </a:lnTo>
                <a:lnTo>
                  <a:pt x="10861" y="20915"/>
                </a:lnTo>
                <a:lnTo>
                  <a:pt x="10792" y="20925"/>
                </a:lnTo>
                <a:lnTo>
                  <a:pt x="10750" y="20908"/>
                </a:lnTo>
                <a:lnTo>
                  <a:pt x="10719" y="20886"/>
                </a:lnTo>
                <a:lnTo>
                  <a:pt x="10649" y="20883"/>
                </a:lnTo>
                <a:lnTo>
                  <a:pt x="10576" y="20875"/>
                </a:lnTo>
                <a:lnTo>
                  <a:pt x="10507" y="20873"/>
                </a:lnTo>
                <a:lnTo>
                  <a:pt x="10431" y="20876"/>
                </a:lnTo>
                <a:lnTo>
                  <a:pt x="10366" y="20883"/>
                </a:lnTo>
                <a:lnTo>
                  <a:pt x="10322" y="20908"/>
                </a:lnTo>
                <a:lnTo>
                  <a:pt x="10288" y="20883"/>
                </a:lnTo>
                <a:lnTo>
                  <a:pt x="10202" y="20880"/>
                </a:lnTo>
                <a:lnTo>
                  <a:pt x="10147" y="20898"/>
                </a:lnTo>
                <a:lnTo>
                  <a:pt x="10132" y="20922"/>
                </a:lnTo>
                <a:lnTo>
                  <a:pt x="10069" y="20935"/>
                </a:lnTo>
                <a:lnTo>
                  <a:pt x="10021" y="20912"/>
                </a:lnTo>
                <a:lnTo>
                  <a:pt x="9957" y="20883"/>
                </a:lnTo>
                <a:lnTo>
                  <a:pt x="9899" y="20891"/>
                </a:lnTo>
                <a:lnTo>
                  <a:pt x="9841" y="20875"/>
                </a:lnTo>
                <a:lnTo>
                  <a:pt x="9820" y="20898"/>
                </a:lnTo>
                <a:lnTo>
                  <a:pt x="9778" y="20912"/>
                </a:lnTo>
                <a:lnTo>
                  <a:pt x="9719" y="20922"/>
                </a:lnTo>
                <a:lnTo>
                  <a:pt x="9672" y="20935"/>
                </a:lnTo>
                <a:lnTo>
                  <a:pt x="9615" y="20944"/>
                </a:lnTo>
                <a:lnTo>
                  <a:pt x="9559" y="20952"/>
                </a:lnTo>
                <a:lnTo>
                  <a:pt x="9514" y="20964"/>
                </a:lnTo>
                <a:lnTo>
                  <a:pt x="9475" y="20982"/>
                </a:lnTo>
                <a:lnTo>
                  <a:pt x="9423" y="20959"/>
                </a:lnTo>
                <a:lnTo>
                  <a:pt x="9356" y="20955"/>
                </a:lnTo>
                <a:lnTo>
                  <a:pt x="9295" y="20962"/>
                </a:lnTo>
                <a:lnTo>
                  <a:pt x="9240" y="20972"/>
                </a:lnTo>
                <a:lnTo>
                  <a:pt x="9172" y="20969"/>
                </a:lnTo>
                <a:lnTo>
                  <a:pt x="9127" y="20947"/>
                </a:lnTo>
                <a:lnTo>
                  <a:pt x="9059" y="20940"/>
                </a:lnTo>
                <a:lnTo>
                  <a:pt x="9068" y="20964"/>
                </a:lnTo>
                <a:lnTo>
                  <a:pt x="9100" y="20987"/>
                </a:lnTo>
                <a:lnTo>
                  <a:pt x="9036" y="20984"/>
                </a:lnTo>
                <a:lnTo>
                  <a:pt x="8979" y="20964"/>
                </a:lnTo>
                <a:lnTo>
                  <a:pt x="8913" y="20960"/>
                </a:lnTo>
                <a:lnTo>
                  <a:pt x="8903" y="20977"/>
                </a:lnTo>
                <a:lnTo>
                  <a:pt x="8926" y="21004"/>
                </a:lnTo>
                <a:lnTo>
                  <a:pt x="8930" y="21028"/>
                </a:lnTo>
                <a:lnTo>
                  <a:pt x="8916" y="21045"/>
                </a:lnTo>
                <a:lnTo>
                  <a:pt x="8893" y="21058"/>
                </a:lnTo>
                <a:lnTo>
                  <a:pt x="8869" y="21070"/>
                </a:lnTo>
                <a:lnTo>
                  <a:pt x="8878" y="21087"/>
                </a:lnTo>
                <a:lnTo>
                  <a:pt x="8910" y="21108"/>
                </a:lnTo>
                <a:lnTo>
                  <a:pt x="8979" y="21120"/>
                </a:lnTo>
                <a:lnTo>
                  <a:pt x="8982" y="21122"/>
                </a:lnTo>
                <a:lnTo>
                  <a:pt x="8992" y="21124"/>
                </a:lnTo>
                <a:lnTo>
                  <a:pt x="9066" y="21139"/>
                </a:lnTo>
                <a:lnTo>
                  <a:pt x="9125" y="21140"/>
                </a:lnTo>
                <a:lnTo>
                  <a:pt x="9184" y="21140"/>
                </a:lnTo>
                <a:lnTo>
                  <a:pt x="9243" y="21139"/>
                </a:lnTo>
                <a:lnTo>
                  <a:pt x="9307" y="21140"/>
                </a:lnTo>
                <a:lnTo>
                  <a:pt x="9362" y="21135"/>
                </a:lnTo>
                <a:lnTo>
                  <a:pt x="9413" y="21130"/>
                </a:lnTo>
                <a:lnTo>
                  <a:pt x="9484" y="21139"/>
                </a:lnTo>
                <a:lnTo>
                  <a:pt x="9548" y="21139"/>
                </a:lnTo>
                <a:lnTo>
                  <a:pt x="9595" y="21130"/>
                </a:lnTo>
                <a:lnTo>
                  <a:pt x="9674" y="21137"/>
                </a:lnTo>
                <a:lnTo>
                  <a:pt x="9701" y="21134"/>
                </a:lnTo>
                <a:lnTo>
                  <a:pt x="9733" y="21130"/>
                </a:lnTo>
                <a:lnTo>
                  <a:pt x="9805" y="21140"/>
                </a:lnTo>
                <a:lnTo>
                  <a:pt x="9869" y="21152"/>
                </a:lnTo>
                <a:lnTo>
                  <a:pt x="9945" y="21164"/>
                </a:lnTo>
                <a:lnTo>
                  <a:pt x="10014" y="21169"/>
                </a:lnTo>
                <a:lnTo>
                  <a:pt x="10081" y="21169"/>
                </a:lnTo>
                <a:lnTo>
                  <a:pt x="10147" y="21181"/>
                </a:lnTo>
                <a:lnTo>
                  <a:pt x="10226" y="21191"/>
                </a:lnTo>
                <a:lnTo>
                  <a:pt x="10239" y="21174"/>
                </a:lnTo>
                <a:lnTo>
                  <a:pt x="10307" y="21183"/>
                </a:lnTo>
                <a:lnTo>
                  <a:pt x="10332" y="21199"/>
                </a:lnTo>
                <a:lnTo>
                  <a:pt x="10329" y="21216"/>
                </a:lnTo>
                <a:lnTo>
                  <a:pt x="10340" y="21233"/>
                </a:lnTo>
                <a:lnTo>
                  <a:pt x="10409" y="21238"/>
                </a:lnTo>
                <a:lnTo>
                  <a:pt x="10467" y="21252"/>
                </a:lnTo>
                <a:lnTo>
                  <a:pt x="10526" y="21263"/>
                </a:lnTo>
                <a:lnTo>
                  <a:pt x="10586" y="21273"/>
                </a:lnTo>
                <a:lnTo>
                  <a:pt x="10652" y="21277"/>
                </a:lnTo>
                <a:lnTo>
                  <a:pt x="10680" y="21258"/>
                </a:lnTo>
                <a:lnTo>
                  <a:pt x="10748" y="21265"/>
                </a:lnTo>
                <a:lnTo>
                  <a:pt x="10817" y="21268"/>
                </a:lnTo>
                <a:lnTo>
                  <a:pt x="10856" y="21255"/>
                </a:lnTo>
                <a:lnTo>
                  <a:pt x="10877" y="21252"/>
                </a:lnTo>
                <a:lnTo>
                  <a:pt x="10859" y="21299"/>
                </a:lnTo>
                <a:lnTo>
                  <a:pt x="10829" y="21312"/>
                </a:lnTo>
                <a:lnTo>
                  <a:pt x="10780" y="21324"/>
                </a:lnTo>
                <a:lnTo>
                  <a:pt x="10758" y="21337"/>
                </a:lnTo>
                <a:lnTo>
                  <a:pt x="10691" y="21341"/>
                </a:lnTo>
                <a:lnTo>
                  <a:pt x="10628" y="21346"/>
                </a:lnTo>
                <a:lnTo>
                  <a:pt x="10559" y="21348"/>
                </a:lnTo>
                <a:lnTo>
                  <a:pt x="10517" y="21358"/>
                </a:lnTo>
                <a:lnTo>
                  <a:pt x="10482" y="21366"/>
                </a:lnTo>
                <a:lnTo>
                  <a:pt x="10485" y="21379"/>
                </a:lnTo>
                <a:lnTo>
                  <a:pt x="10521" y="21390"/>
                </a:lnTo>
                <a:lnTo>
                  <a:pt x="10579" y="21401"/>
                </a:lnTo>
                <a:lnTo>
                  <a:pt x="10638" y="21410"/>
                </a:lnTo>
                <a:lnTo>
                  <a:pt x="10674" y="21400"/>
                </a:lnTo>
                <a:lnTo>
                  <a:pt x="10743" y="21405"/>
                </a:lnTo>
                <a:lnTo>
                  <a:pt x="10813" y="21403"/>
                </a:lnTo>
                <a:lnTo>
                  <a:pt x="10770" y="21411"/>
                </a:lnTo>
                <a:lnTo>
                  <a:pt x="10751" y="21422"/>
                </a:lnTo>
                <a:lnTo>
                  <a:pt x="10711" y="21430"/>
                </a:lnTo>
                <a:lnTo>
                  <a:pt x="10711" y="21440"/>
                </a:lnTo>
                <a:lnTo>
                  <a:pt x="10724" y="21449"/>
                </a:lnTo>
                <a:lnTo>
                  <a:pt x="10739" y="21459"/>
                </a:lnTo>
                <a:lnTo>
                  <a:pt x="10748" y="21467"/>
                </a:lnTo>
                <a:lnTo>
                  <a:pt x="10696" y="21472"/>
                </a:lnTo>
                <a:lnTo>
                  <a:pt x="10689" y="21480"/>
                </a:lnTo>
                <a:lnTo>
                  <a:pt x="10637" y="21484"/>
                </a:lnTo>
                <a:lnTo>
                  <a:pt x="10569" y="21486"/>
                </a:lnTo>
                <a:lnTo>
                  <a:pt x="10595" y="21492"/>
                </a:lnTo>
                <a:lnTo>
                  <a:pt x="10649" y="21497"/>
                </a:lnTo>
                <a:lnTo>
                  <a:pt x="10697" y="21502"/>
                </a:lnTo>
                <a:lnTo>
                  <a:pt x="10724" y="21497"/>
                </a:lnTo>
                <a:lnTo>
                  <a:pt x="10790" y="21494"/>
                </a:lnTo>
                <a:lnTo>
                  <a:pt x="10835" y="21497"/>
                </a:lnTo>
                <a:lnTo>
                  <a:pt x="10898" y="21494"/>
                </a:lnTo>
                <a:lnTo>
                  <a:pt x="10940" y="21489"/>
                </a:lnTo>
                <a:lnTo>
                  <a:pt x="10997" y="21486"/>
                </a:lnTo>
                <a:lnTo>
                  <a:pt x="11036" y="21479"/>
                </a:lnTo>
                <a:lnTo>
                  <a:pt x="11049" y="21477"/>
                </a:lnTo>
                <a:lnTo>
                  <a:pt x="11076" y="21472"/>
                </a:lnTo>
                <a:lnTo>
                  <a:pt x="11125" y="21475"/>
                </a:lnTo>
                <a:lnTo>
                  <a:pt x="11127" y="21477"/>
                </a:lnTo>
                <a:lnTo>
                  <a:pt x="11127" y="21484"/>
                </a:lnTo>
                <a:lnTo>
                  <a:pt x="11175" y="21477"/>
                </a:lnTo>
                <a:lnTo>
                  <a:pt x="11179" y="21475"/>
                </a:lnTo>
                <a:lnTo>
                  <a:pt x="11182" y="21475"/>
                </a:lnTo>
                <a:lnTo>
                  <a:pt x="11182" y="21477"/>
                </a:lnTo>
                <a:lnTo>
                  <a:pt x="11182" y="21479"/>
                </a:lnTo>
                <a:lnTo>
                  <a:pt x="11180" y="21480"/>
                </a:lnTo>
                <a:lnTo>
                  <a:pt x="11180" y="21482"/>
                </a:lnTo>
                <a:lnTo>
                  <a:pt x="11233" y="21477"/>
                </a:lnTo>
                <a:lnTo>
                  <a:pt x="11207" y="21487"/>
                </a:lnTo>
                <a:lnTo>
                  <a:pt x="11254" y="21482"/>
                </a:lnTo>
                <a:lnTo>
                  <a:pt x="11318" y="21477"/>
                </a:lnTo>
                <a:lnTo>
                  <a:pt x="11340" y="21482"/>
                </a:lnTo>
                <a:lnTo>
                  <a:pt x="11381" y="21477"/>
                </a:lnTo>
                <a:lnTo>
                  <a:pt x="11391" y="21475"/>
                </a:lnTo>
                <a:lnTo>
                  <a:pt x="11462" y="21470"/>
                </a:lnTo>
                <a:lnTo>
                  <a:pt x="11522" y="21460"/>
                </a:lnTo>
                <a:lnTo>
                  <a:pt x="11598" y="21454"/>
                </a:lnTo>
                <a:lnTo>
                  <a:pt x="11662" y="21445"/>
                </a:lnTo>
                <a:lnTo>
                  <a:pt x="11724" y="21438"/>
                </a:lnTo>
                <a:lnTo>
                  <a:pt x="11788" y="21430"/>
                </a:lnTo>
                <a:lnTo>
                  <a:pt x="11850" y="21420"/>
                </a:lnTo>
                <a:lnTo>
                  <a:pt x="11913" y="21408"/>
                </a:lnTo>
                <a:lnTo>
                  <a:pt x="11983" y="21398"/>
                </a:lnTo>
                <a:lnTo>
                  <a:pt x="12019" y="21388"/>
                </a:lnTo>
                <a:lnTo>
                  <a:pt x="12056" y="21376"/>
                </a:lnTo>
                <a:lnTo>
                  <a:pt x="12110" y="21359"/>
                </a:lnTo>
                <a:lnTo>
                  <a:pt x="12158" y="21341"/>
                </a:lnTo>
                <a:lnTo>
                  <a:pt x="12111" y="21339"/>
                </a:lnTo>
                <a:lnTo>
                  <a:pt x="12093" y="21331"/>
                </a:lnTo>
                <a:lnTo>
                  <a:pt x="12057" y="21326"/>
                </a:lnTo>
                <a:lnTo>
                  <a:pt x="12116" y="21309"/>
                </a:lnTo>
                <a:lnTo>
                  <a:pt x="12189" y="21304"/>
                </a:lnTo>
                <a:lnTo>
                  <a:pt x="12244" y="21290"/>
                </a:lnTo>
                <a:lnTo>
                  <a:pt x="12295" y="21275"/>
                </a:lnTo>
                <a:lnTo>
                  <a:pt x="12357" y="21258"/>
                </a:lnTo>
                <a:lnTo>
                  <a:pt x="12402" y="21243"/>
                </a:lnTo>
                <a:lnTo>
                  <a:pt x="12451" y="21223"/>
                </a:lnTo>
                <a:lnTo>
                  <a:pt x="12485" y="21206"/>
                </a:lnTo>
                <a:lnTo>
                  <a:pt x="12519" y="21188"/>
                </a:lnTo>
                <a:lnTo>
                  <a:pt x="12525" y="21172"/>
                </a:lnTo>
                <a:lnTo>
                  <a:pt x="12541" y="21154"/>
                </a:lnTo>
                <a:lnTo>
                  <a:pt x="12566" y="21134"/>
                </a:lnTo>
                <a:lnTo>
                  <a:pt x="12535" y="21124"/>
                </a:lnTo>
                <a:lnTo>
                  <a:pt x="12547" y="21105"/>
                </a:lnTo>
                <a:lnTo>
                  <a:pt x="12507" y="21097"/>
                </a:lnTo>
                <a:lnTo>
                  <a:pt x="12527" y="21075"/>
                </a:lnTo>
                <a:lnTo>
                  <a:pt x="12546" y="21055"/>
                </a:lnTo>
                <a:lnTo>
                  <a:pt x="12567" y="21029"/>
                </a:lnTo>
                <a:lnTo>
                  <a:pt x="12576" y="21009"/>
                </a:lnTo>
                <a:lnTo>
                  <a:pt x="12606" y="20987"/>
                </a:lnTo>
                <a:lnTo>
                  <a:pt x="12670" y="20969"/>
                </a:lnTo>
                <a:lnTo>
                  <a:pt x="12743" y="20957"/>
                </a:lnTo>
                <a:lnTo>
                  <a:pt x="12818" y="20944"/>
                </a:lnTo>
                <a:lnTo>
                  <a:pt x="12889" y="20935"/>
                </a:lnTo>
                <a:lnTo>
                  <a:pt x="12956" y="20930"/>
                </a:lnTo>
                <a:lnTo>
                  <a:pt x="13014" y="20930"/>
                </a:lnTo>
                <a:lnTo>
                  <a:pt x="13072" y="20927"/>
                </a:lnTo>
                <a:lnTo>
                  <a:pt x="13125" y="20928"/>
                </a:lnTo>
                <a:lnTo>
                  <a:pt x="13197" y="20918"/>
                </a:lnTo>
                <a:lnTo>
                  <a:pt x="13274" y="20896"/>
                </a:lnTo>
                <a:lnTo>
                  <a:pt x="13355" y="20881"/>
                </a:lnTo>
                <a:lnTo>
                  <a:pt x="13428" y="20856"/>
                </a:lnTo>
                <a:lnTo>
                  <a:pt x="13495" y="20848"/>
                </a:lnTo>
                <a:lnTo>
                  <a:pt x="13564" y="20841"/>
                </a:lnTo>
                <a:lnTo>
                  <a:pt x="13603" y="20832"/>
                </a:lnTo>
                <a:lnTo>
                  <a:pt x="13544" y="20861"/>
                </a:lnTo>
                <a:lnTo>
                  <a:pt x="13468" y="20878"/>
                </a:lnTo>
                <a:lnTo>
                  <a:pt x="13386" y="20901"/>
                </a:lnTo>
                <a:lnTo>
                  <a:pt x="13342" y="20925"/>
                </a:lnTo>
                <a:lnTo>
                  <a:pt x="13394" y="20925"/>
                </a:lnTo>
                <a:lnTo>
                  <a:pt x="13338" y="20949"/>
                </a:lnTo>
                <a:lnTo>
                  <a:pt x="13269" y="20972"/>
                </a:lnTo>
                <a:lnTo>
                  <a:pt x="13197" y="20996"/>
                </a:lnTo>
                <a:lnTo>
                  <a:pt x="13189" y="21014"/>
                </a:lnTo>
                <a:lnTo>
                  <a:pt x="13221" y="21019"/>
                </a:lnTo>
                <a:lnTo>
                  <a:pt x="13290" y="21009"/>
                </a:lnTo>
                <a:lnTo>
                  <a:pt x="13364" y="20987"/>
                </a:lnTo>
                <a:lnTo>
                  <a:pt x="13426" y="20964"/>
                </a:lnTo>
                <a:lnTo>
                  <a:pt x="13492" y="20945"/>
                </a:lnTo>
                <a:lnTo>
                  <a:pt x="13556" y="20927"/>
                </a:lnTo>
                <a:lnTo>
                  <a:pt x="13614" y="20905"/>
                </a:lnTo>
                <a:lnTo>
                  <a:pt x="13704" y="20873"/>
                </a:lnTo>
                <a:lnTo>
                  <a:pt x="13742" y="20868"/>
                </a:lnTo>
                <a:lnTo>
                  <a:pt x="13793" y="20864"/>
                </a:lnTo>
                <a:lnTo>
                  <a:pt x="13848" y="20858"/>
                </a:lnTo>
                <a:lnTo>
                  <a:pt x="13911" y="20846"/>
                </a:lnTo>
                <a:lnTo>
                  <a:pt x="13986" y="20821"/>
                </a:lnTo>
                <a:lnTo>
                  <a:pt x="14050" y="20795"/>
                </a:lnTo>
                <a:lnTo>
                  <a:pt x="14131" y="20770"/>
                </a:lnTo>
                <a:lnTo>
                  <a:pt x="14207" y="20752"/>
                </a:lnTo>
                <a:lnTo>
                  <a:pt x="14268" y="20738"/>
                </a:lnTo>
                <a:lnTo>
                  <a:pt x="14338" y="20715"/>
                </a:lnTo>
                <a:lnTo>
                  <a:pt x="14385" y="20701"/>
                </a:lnTo>
                <a:lnTo>
                  <a:pt x="14436" y="20689"/>
                </a:lnTo>
                <a:lnTo>
                  <a:pt x="14456" y="20698"/>
                </a:lnTo>
                <a:lnTo>
                  <a:pt x="14503" y="20689"/>
                </a:lnTo>
                <a:lnTo>
                  <a:pt x="14555" y="20681"/>
                </a:lnTo>
                <a:lnTo>
                  <a:pt x="14582" y="20686"/>
                </a:lnTo>
                <a:lnTo>
                  <a:pt x="14643" y="20667"/>
                </a:lnTo>
                <a:close/>
                <a:moveTo>
                  <a:pt x="8982" y="21122"/>
                </a:moveTo>
                <a:lnTo>
                  <a:pt x="8925" y="21117"/>
                </a:lnTo>
                <a:lnTo>
                  <a:pt x="8901" y="21127"/>
                </a:lnTo>
                <a:lnTo>
                  <a:pt x="8834" y="21119"/>
                </a:lnTo>
                <a:lnTo>
                  <a:pt x="8750" y="21100"/>
                </a:lnTo>
                <a:lnTo>
                  <a:pt x="8763" y="21117"/>
                </a:lnTo>
                <a:lnTo>
                  <a:pt x="8795" y="21134"/>
                </a:lnTo>
                <a:lnTo>
                  <a:pt x="8814" y="21151"/>
                </a:lnTo>
                <a:lnTo>
                  <a:pt x="8740" y="21135"/>
                </a:lnTo>
                <a:lnTo>
                  <a:pt x="8746" y="21156"/>
                </a:lnTo>
                <a:lnTo>
                  <a:pt x="8718" y="21161"/>
                </a:lnTo>
                <a:lnTo>
                  <a:pt x="8718" y="21174"/>
                </a:lnTo>
                <a:lnTo>
                  <a:pt x="8667" y="21171"/>
                </a:lnTo>
                <a:lnTo>
                  <a:pt x="8603" y="21162"/>
                </a:lnTo>
                <a:lnTo>
                  <a:pt x="8565" y="21164"/>
                </a:lnTo>
                <a:lnTo>
                  <a:pt x="8546" y="21171"/>
                </a:lnTo>
                <a:lnTo>
                  <a:pt x="8534" y="21179"/>
                </a:lnTo>
                <a:lnTo>
                  <a:pt x="8455" y="21159"/>
                </a:lnTo>
                <a:lnTo>
                  <a:pt x="8423" y="21142"/>
                </a:lnTo>
                <a:lnTo>
                  <a:pt x="8383" y="21124"/>
                </a:lnTo>
                <a:lnTo>
                  <a:pt x="8410" y="21120"/>
                </a:lnTo>
                <a:lnTo>
                  <a:pt x="8373" y="21100"/>
                </a:lnTo>
                <a:lnTo>
                  <a:pt x="8326" y="21082"/>
                </a:lnTo>
                <a:lnTo>
                  <a:pt x="8228" y="21039"/>
                </a:lnTo>
                <a:lnTo>
                  <a:pt x="8223" y="21048"/>
                </a:lnTo>
                <a:lnTo>
                  <a:pt x="8189" y="21051"/>
                </a:lnTo>
                <a:lnTo>
                  <a:pt x="8140" y="21048"/>
                </a:lnTo>
                <a:lnTo>
                  <a:pt x="8129" y="21056"/>
                </a:lnTo>
                <a:lnTo>
                  <a:pt x="8144" y="21073"/>
                </a:lnTo>
                <a:lnTo>
                  <a:pt x="8188" y="21092"/>
                </a:lnTo>
                <a:lnTo>
                  <a:pt x="8161" y="21095"/>
                </a:lnTo>
                <a:lnTo>
                  <a:pt x="8105" y="21087"/>
                </a:lnTo>
                <a:lnTo>
                  <a:pt x="8039" y="21076"/>
                </a:lnTo>
                <a:lnTo>
                  <a:pt x="7992" y="21070"/>
                </a:lnTo>
                <a:lnTo>
                  <a:pt x="8007" y="21083"/>
                </a:lnTo>
                <a:lnTo>
                  <a:pt x="7965" y="21078"/>
                </a:lnTo>
                <a:lnTo>
                  <a:pt x="7819" y="21036"/>
                </a:lnTo>
                <a:lnTo>
                  <a:pt x="7878" y="21061"/>
                </a:lnTo>
                <a:lnTo>
                  <a:pt x="7885" y="21071"/>
                </a:lnTo>
                <a:lnTo>
                  <a:pt x="7846" y="21066"/>
                </a:lnTo>
                <a:lnTo>
                  <a:pt x="7898" y="21087"/>
                </a:lnTo>
                <a:lnTo>
                  <a:pt x="7885" y="21090"/>
                </a:lnTo>
                <a:lnTo>
                  <a:pt x="7886" y="21095"/>
                </a:lnTo>
                <a:lnTo>
                  <a:pt x="7908" y="21107"/>
                </a:lnTo>
                <a:lnTo>
                  <a:pt x="7832" y="21087"/>
                </a:lnTo>
                <a:lnTo>
                  <a:pt x="7765" y="21068"/>
                </a:lnTo>
                <a:lnTo>
                  <a:pt x="7822" y="21090"/>
                </a:lnTo>
                <a:lnTo>
                  <a:pt x="7790" y="21083"/>
                </a:lnTo>
                <a:lnTo>
                  <a:pt x="7819" y="21095"/>
                </a:lnTo>
                <a:lnTo>
                  <a:pt x="7873" y="21114"/>
                </a:lnTo>
                <a:lnTo>
                  <a:pt x="7844" y="21108"/>
                </a:lnTo>
                <a:lnTo>
                  <a:pt x="7802" y="21098"/>
                </a:lnTo>
                <a:lnTo>
                  <a:pt x="7873" y="21120"/>
                </a:lnTo>
                <a:lnTo>
                  <a:pt x="7930" y="21137"/>
                </a:lnTo>
                <a:lnTo>
                  <a:pt x="7950" y="21144"/>
                </a:lnTo>
                <a:lnTo>
                  <a:pt x="8012" y="21162"/>
                </a:lnTo>
                <a:lnTo>
                  <a:pt x="8071" y="21177"/>
                </a:lnTo>
                <a:lnTo>
                  <a:pt x="8137" y="21196"/>
                </a:lnTo>
                <a:lnTo>
                  <a:pt x="8166" y="21203"/>
                </a:lnTo>
                <a:lnTo>
                  <a:pt x="8206" y="21213"/>
                </a:lnTo>
                <a:lnTo>
                  <a:pt x="8246" y="21223"/>
                </a:lnTo>
                <a:lnTo>
                  <a:pt x="8324" y="21240"/>
                </a:lnTo>
                <a:lnTo>
                  <a:pt x="8337" y="21241"/>
                </a:lnTo>
                <a:lnTo>
                  <a:pt x="8337" y="21240"/>
                </a:lnTo>
                <a:lnTo>
                  <a:pt x="8361" y="21243"/>
                </a:lnTo>
                <a:lnTo>
                  <a:pt x="8373" y="21243"/>
                </a:lnTo>
                <a:lnTo>
                  <a:pt x="8442" y="21260"/>
                </a:lnTo>
                <a:lnTo>
                  <a:pt x="8464" y="21268"/>
                </a:lnTo>
                <a:lnTo>
                  <a:pt x="8507" y="21278"/>
                </a:lnTo>
                <a:lnTo>
                  <a:pt x="8570" y="21294"/>
                </a:lnTo>
                <a:lnTo>
                  <a:pt x="8632" y="21305"/>
                </a:lnTo>
                <a:lnTo>
                  <a:pt x="8624" y="21302"/>
                </a:lnTo>
                <a:lnTo>
                  <a:pt x="8681" y="21312"/>
                </a:lnTo>
                <a:lnTo>
                  <a:pt x="8755" y="21327"/>
                </a:lnTo>
                <a:lnTo>
                  <a:pt x="8827" y="21341"/>
                </a:lnTo>
                <a:lnTo>
                  <a:pt x="8879" y="21353"/>
                </a:lnTo>
                <a:lnTo>
                  <a:pt x="8947" y="21366"/>
                </a:lnTo>
                <a:lnTo>
                  <a:pt x="8979" y="21373"/>
                </a:lnTo>
                <a:lnTo>
                  <a:pt x="9009" y="21378"/>
                </a:lnTo>
                <a:lnTo>
                  <a:pt x="8999" y="21378"/>
                </a:lnTo>
                <a:lnTo>
                  <a:pt x="8989" y="21378"/>
                </a:lnTo>
                <a:lnTo>
                  <a:pt x="9044" y="21386"/>
                </a:lnTo>
                <a:lnTo>
                  <a:pt x="9051" y="21388"/>
                </a:lnTo>
                <a:lnTo>
                  <a:pt x="9075" y="21391"/>
                </a:lnTo>
                <a:lnTo>
                  <a:pt x="9108" y="21396"/>
                </a:lnTo>
                <a:lnTo>
                  <a:pt x="9115" y="21398"/>
                </a:lnTo>
                <a:lnTo>
                  <a:pt x="9123" y="21398"/>
                </a:lnTo>
                <a:lnTo>
                  <a:pt x="9130" y="21400"/>
                </a:lnTo>
                <a:lnTo>
                  <a:pt x="9187" y="21410"/>
                </a:lnTo>
                <a:lnTo>
                  <a:pt x="9216" y="21413"/>
                </a:lnTo>
                <a:lnTo>
                  <a:pt x="9270" y="21422"/>
                </a:lnTo>
                <a:lnTo>
                  <a:pt x="9329" y="21430"/>
                </a:lnTo>
                <a:lnTo>
                  <a:pt x="9396" y="21438"/>
                </a:lnTo>
                <a:lnTo>
                  <a:pt x="9485" y="21449"/>
                </a:lnTo>
                <a:lnTo>
                  <a:pt x="9450" y="21442"/>
                </a:lnTo>
                <a:lnTo>
                  <a:pt x="9401" y="21435"/>
                </a:lnTo>
                <a:lnTo>
                  <a:pt x="9369" y="21428"/>
                </a:lnTo>
                <a:lnTo>
                  <a:pt x="9332" y="21422"/>
                </a:lnTo>
                <a:lnTo>
                  <a:pt x="9351" y="21420"/>
                </a:lnTo>
                <a:lnTo>
                  <a:pt x="9398" y="21423"/>
                </a:lnTo>
                <a:lnTo>
                  <a:pt x="9460" y="21430"/>
                </a:lnTo>
                <a:lnTo>
                  <a:pt x="9394" y="21418"/>
                </a:lnTo>
                <a:lnTo>
                  <a:pt x="9361" y="21410"/>
                </a:lnTo>
                <a:lnTo>
                  <a:pt x="9391" y="21410"/>
                </a:lnTo>
                <a:lnTo>
                  <a:pt x="9384" y="21403"/>
                </a:lnTo>
                <a:lnTo>
                  <a:pt x="9379" y="21398"/>
                </a:lnTo>
                <a:lnTo>
                  <a:pt x="9393" y="21393"/>
                </a:lnTo>
                <a:lnTo>
                  <a:pt x="9405" y="21388"/>
                </a:lnTo>
                <a:lnTo>
                  <a:pt x="9398" y="21379"/>
                </a:lnTo>
                <a:lnTo>
                  <a:pt x="9332" y="21369"/>
                </a:lnTo>
                <a:lnTo>
                  <a:pt x="9272" y="21358"/>
                </a:lnTo>
                <a:lnTo>
                  <a:pt x="9216" y="21344"/>
                </a:lnTo>
                <a:lnTo>
                  <a:pt x="9182" y="21346"/>
                </a:lnTo>
                <a:lnTo>
                  <a:pt x="9166" y="21351"/>
                </a:lnTo>
                <a:lnTo>
                  <a:pt x="9128" y="21351"/>
                </a:lnTo>
                <a:lnTo>
                  <a:pt x="9065" y="21337"/>
                </a:lnTo>
                <a:lnTo>
                  <a:pt x="8950" y="21310"/>
                </a:lnTo>
                <a:lnTo>
                  <a:pt x="8925" y="21302"/>
                </a:lnTo>
                <a:lnTo>
                  <a:pt x="8918" y="21292"/>
                </a:lnTo>
                <a:lnTo>
                  <a:pt x="8920" y="21284"/>
                </a:lnTo>
                <a:lnTo>
                  <a:pt x="8905" y="21272"/>
                </a:lnTo>
                <a:lnTo>
                  <a:pt x="8891" y="21258"/>
                </a:lnTo>
                <a:lnTo>
                  <a:pt x="8857" y="21241"/>
                </a:lnTo>
                <a:lnTo>
                  <a:pt x="8871" y="21235"/>
                </a:lnTo>
                <a:lnTo>
                  <a:pt x="8889" y="21228"/>
                </a:lnTo>
                <a:lnTo>
                  <a:pt x="8900" y="21225"/>
                </a:lnTo>
                <a:lnTo>
                  <a:pt x="8940" y="21223"/>
                </a:lnTo>
                <a:lnTo>
                  <a:pt x="8969" y="21216"/>
                </a:lnTo>
                <a:lnTo>
                  <a:pt x="8982" y="21208"/>
                </a:lnTo>
                <a:lnTo>
                  <a:pt x="8994" y="21198"/>
                </a:lnTo>
                <a:lnTo>
                  <a:pt x="9002" y="21186"/>
                </a:lnTo>
                <a:lnTo>
                  <a:pt x="9016" y="21171"/>
                </a:lnTo>
                <a:lnTo>
                  <a:pt x="9009" y="21156"/>
                </a:lnTo>
                <a:lnTo>
                  <a:pt x="9012" y="21140"/>
                </a:lnTo>
                <a:lnTo>
                  <a:pt x="8982" y="21122"/>
                </a:lnTo>
                <a:close/>
                <a:moveTo>
                  <a:pt x="12376" y="820"/>
                </a:moveTo>
                <a:lnTo>
                  <a:pt x="12399" y="823"/>
                </a:lnTo>
                <a:lnTo>
                  <a:pt x="12475" y="862"/>
                </a:lnTo>
                <a:lnTo>
                  <a:pt x="12421" y="869"/>
                </a:lnTo>
                <a:lnTo>
                  <a:pt x="12470" y="921"/>
                </a:lnTo>
                <a:lnTo>
                  <a:pt x="12515" y="936"/>
                </a:lnTo>
                <a:lnTo>
                  <a:pt x="12604" y="921"/>
                </a:lnTo>
                <a:lnTo>
                  <a:pt x="12574" y="874"/>
                </a:lnTo>
                <a:lnTo>
                  <a:pt x="12670" y="840"/>
                </a:lnTo>
                <a:lnTo>
                  <a:pt x="12810" y="781"/>
                </a:lnTo>
                <a:lnTo>
                  <a:pt x="12857" y="784"/>
                </a:lnTo>
                <a:lnTo>
                  <a:pt x="12854" y="826"/>
                </a:lnTo>
                <a:lnTo>
                  <a:pt x="12938" y="833"/>
                </a:lnTo>
                <a:lnTo>
                  <a:pt x="12950" y="810"/>
                </a:lnTo>
                <a:lnTo>
                  <a:pt x="13054" y="808"/>
                </a:lnTo>
                <a:lnTo>
                  <a:pt x="13096" y="779"/>
                </a:lnTo>
                <a:lnTo>
                  <a:pt x="13222" y="820"/>
                </a:lnTo>
                <a:lnTo>
                  <a:pt x="13214" y="774"/>
                </a:lnTo>
                <a:lnTo>
                  <a:pt x="13104" y="739"/>
                </a:lnTo>
                <a:lnTo>
                  <a:pt x="13178" y="727"/>
                </a:lnTo>
                <a:lnTo>
                  <a:pt x="13210" y="727"/>
                </a:lnTo>
                <a:lnTo>
                  <a:pt x="13088" y="715"/>
                </a:lnTo>
                <a:lnTo>
                  <a:pt x="13096" y="736"/>
                </a:lnTo>
                <a:lnTo>
                  <a:pt x="13103" y="739"/>
                </a:lnTo>
                <a:lnTo>
                  <a:pt x="12990" y="732"/>
                </a:lnTo>
                <a:lnTo>
                  <a:pt x="12982" y="791"/>
                </a:lnTo>
                <a:lnTo>
                  <a:pt x="12881" y="771"/>
                </a:lnTo>
                <a:lnTo>
                  <a:pt x="12865" y="727"/>
                </a:lnTo>
                <a:lnTo>
                  <a:pt x="12798" y="699"/>
                </a:lnTo>
                <a:lnTo>
                  <a:pt x="12647" y="717"/>
                </a:lnTo>
                <a:lnTo>
                  <a:pt x="12522" y="714"/>
                </a:lnTo>
                <a:lnTo>
                  <a:pt x="12389" y="744"/>
                </a:lnTo>
                <a:lnTo>
                  <a:pt x="12333" y="774"/>
                </a:lnTo>
                <a:lnTo>
                  <a:pt x="12376" y="820"/>
                </a:lnTo>
                <a:close/>
                <a:moveTo>
                  <a:pt x="13210" y="727"/>
                </a:moveTo>
                <a:lnTo>
                  <a:pt x="13271" y="734"/>
                </a:lnTo>
                <a:lnTo>
                  <a:pt x="13377" y="756"/>
                </a:lnTo>
                <a:lnTo>
                  <a:pt x="13695" y="833"/>
                </a:lnTo>
                <a:lnTo>
                  <a:pt x="13662" y="798"/>
                </a:lnTo>
                <a:lnTo>
                  <a:pt x="13547" y="761"/>
                </a:lnTo>
                <a:lnTo>
                  <a:pt x="13519" y="747"/>
                </a:lnTo>
                <a:lnTo>
                  <a:pt x="13450" y="741"/>
                </a:lnTo>
                <a:lnTo>
                  <a:pt x="13407" y="709"/>
                </a:lnTo>
                <a:lnTo>
                  <a:pt x="13286" y="660"/>
                </a:lnTo>
                <a:lnTo>
                  <a:pt x="13293" y="677"/>
                </a:lnTo>
                <a:lnTo>
                  <a:pt x="13387" y="724"/>
                </a:lnTo>
                <a:lnTo>
                  <a:pt x="13362" y="742"/>
                </a:lnTo>
                <a:lnTo>
                  <a:pt x="13271" y="729"/>
                </a:lnTo>
                <a:lnTo>
                  <a:pt x="13210" y="727"/>
                </a:lnTo>
                <a:close/>
                <a:moveTo>
                  <a:pt x="13561" y="552"/>
                </a:moveTo>
                <a:lnTo>
                  <a:pt x="13475" y="571"/>
                </a:lnTo>
                <a:lnTo>
                  <a:pt x="13500" y="587"/>
                </a:lnTo>
                <a:lnTo>
                  <a:pt x="13502" y="567"/>
                </a:lnTo>
                <a:lnTo>
                  <a:pt x="13561" y="564"/>
                </a:lnTo>
                <a:lnTo>
                  <a:pt x="13704" y="598"/>
                </a:lnTo>
                <a:lnTo>
                  <a:pt x="13561" y="552"/>
                </a:lnTo>
                <a:close/>
                <a:moveTo>
                  <a:pt x="13500" y="587"/>
                </a:moveTo>
                <a:lnTo>
                  <a:pt x="13500" y="589"/>
                </a:lnTo>
                <a:lnTo>
                  <a:pt x="13508" y="593"/>
                </a:lnTo>
                <a:lnTo>
                  <a:pt x="13500" y="587"/>
                </a:lnTo>
                <a:close/>
                <a:moveTo>
                  <a:pt x="13508" y="593"/>
                </a:moveTo>
                <a:lnTo>
                  <a:pt x="13530" y="606"/>
                </a:lnTo>
                <a:lnTo>
                  <a:pt x="13530" y="611"/>
                </a:lnTo>
                <a:lnTo>
                  <a:pt x="13554" y="621"/>
                </a:lnTo>
                <a:lnTo>
                  <a:pt x="13620" y="633"/>
                </a:lnTo>
                <a:lnTo>
                  <a:pt x="13508" y="593"/>
                </a:lnTo>
                <a:close/>
                <a:moveTo>
                  <a:pt x="13530" y="611"/>
                </a:moveTo>
                <a:lnTo>
                  <a:pt x="13431" y="566"/>
                </a:lnTo>
                <a:lnTo>
                  <a:pt x="13335" y="534"/>
                </a:lnTo>
                <a:lnTo>
                  <a:pt x="13320" y="535"/>
                </a:lnTo>
                <a:lnTo>
                  <a:pt x="13429" y="576"/>
                </a:lnTo>
                <a:lnTo>
                  <a:pt x="13456" y="614"/>
                </a:lnTo>
                <a:lnTo>
                  <a:pt x="13535" y="640"/>
                </a:lnTo>
                <a:lnTo>
                  <a:pt x="13530" y="611"/>
                </a:lnTo>
                <a:close/>
                <a:moveTo>
                  <a:pt x="13535" y="640"/>
                </a:moveTo>
                <a:lnTo>
                  <a:pt x="13537" y="651"/>
                </a:lnTo>
                <a:lnTo>
                  <a:pt x="13513" y="650"/>
                </a:lnTo>
                <a:lnTo>
                  <a:pt x="13588" y="680"/>
                </a:lnTo>
                <a:lnTo>
                  <a:pt x="13763" y="769"/>
                </a:lnTo>
                <a:lnTo>
                  <a:pt x="13894" y="811"/>
                </a:lnTo>
                <a:lnTo>
                  <a:pt x="13965" y="858"/>
                </a:lnTo>
                <a:lnTo>
                  <a:pt x="14057" y="963"/>
                </a:lnTo>
                <a:lnTo>
                  <a:pt x="14135" y="975"/>
                </a:lnTo>
                <a:lnTo>
                  <a:pt x="14106" y="948"/>
                </a:lnTo>
                <a:lnTo>
                  <a:pt x="14125" y="927"/>
                </a:lnTo>
                <a:lnTo>
                  <a:pt x="14071" y="892"/>
                </a:lnTo>
                <a:lnTo>
                  <a:pt x="14044" y="857"/>
                </a:lnTo>
                <a:lnTo>
                  <a:pt x="13939" y="816"/>
                </a:lnTo>
                <a:lnTo>
                  <a:pt x="13869" y="771"/>
                </a:lnTo>
                <a:lnTo>
                  <a:pt x="13811" y="766"/>
                </a:lnTo>
                <a:lnTo>
                  <a:pt x="13726" y="729"/>
                </a:lnTo>
                <a:lnTo>
                  <a:pt x="13620" y="665"/>
                </a:lnTo>
                <a:lnTo>
                  <a:pt x="13535" y="640"/>
                </a:lnTo>
                <a:close/>
                <a:moveTo>
                  <a:pt x="13513" y="650"/>
                </a:moveTo>
                <a:lnTo>
                  <a:pt x="13480" y="636"/>
                </a:lnTo>
                <a:lnTo>
                  <a:pt x="13412" y="618"/>
                </a:lnTo>
                <a:lnTo>
                  <a:pt x="13338" y="569"/>
                </a:lnTo>
                <a:lnTo>
                  <a:pt x="13256" y="539"/>
                </a:lnTo>
                <a:lnTo>
                  <a:pt x="13121" y="524"/>
                </a:lnTo>
                <a:lnTo>
                  <a:pt x="13120" y="534"/>
                </a:lnTo>
                <a:lnTo>
                  <a:pt x="13210" y="586"/>
                </a:lnTo>
                <a:lnTo>
                  <a:pt x="13246" y="640"/>
                </a:lnTo>
                <a:lnTo>
                  <a:pt x="13285" y="658"/>
                </a:lnTo>
                <a:lnTo>
                  <a:pt x="13279" y="650"/>
                </a:lnTo>
                <a:lnTo>
                  <a:pt x="13345" y="640"/>
                </a:lnTo>
                <a:lnTo>
                  <a:pt x="13513" y="650"/>
                </a:lnTo>
                <a:close/>
                <a:moveTo>
                  <a:pt x="11595" y="189"/>
                </a:moveTo>
                <a:lnTo>
                  <a:pt x="11583" y="194"/>
                </a:lnTo>
                <a:lnTo>
                  <a:pt x="11586" y="202"/>
                </a:lnTo>
                <a:lnTo>
                  <a:pt x="11559" y="194"/>
                </a:lnTo>
                <a:lnTo>
                  <a:pt x="11519" y="194"/>
                </a:lnTo>
                <a:lnTo>
                  <a:pt x="11477" y="199"/>
                </a:lnTo>
                <a:lnTo>
                  <a:pt x="11542" y="200"/>
                </a:lnTo>
                <a:lnTo>
                  <a:pt x="11549" y="210"/>
                </a:lnTo>
                <a:lnTo>
                  <a:pt x="11598" y="217"/>
                </a:lnTo>
                <a:lnTo>
                  <a:pt x="11620" y="212"/>
                </a:lnTo>
                <a:lnTo>
                  <a:pt x="11611" y="207"/>
                </a:lnTo>
                <a:lnTo>
                  <a:pt x="11630" y="204"/>
                </a:lnTo>
                <a:lnTo>
                  <a:pt x="11655" y="200"/>
                </a:lnTo>
                <a:lnTo>
                  <a:pt x="11653" y="195"/>
                </a:lnTo>
                <a:lnTo>
                  <a:pt x="11595" y="189"/>
                </a:lnTo>
                <a:close/>
                <a:moveTo>
                  <a:pt x="10815" y="197"/>
                </a:moveTo>
                <a:lnTo>
                  <a:pt x="10783" y="207"/>
                </a:lnTo>
                <a:lnTo>
                  <a:pt x="10739" y="199"/>
                </a:lnTo>
                <a:lnTo>
                  <a:pt x="10640" y="207"/>
                </a:lnTo>
                <a:lnTo>
                  <a:pt x="10667" y="222"/>
                </a:lnTo>
                <a:lnTo>
                  <a:pt x="10716" y="222"/>
                </a:lnTo>
                <a:lnTo>
                  <a:pt x="10719" y="232"/>
                </a:lnTo>
                <a:lnTo>
                  <a:pt x="10819" y="237"/>
                </a:lnTo>
                <a:lnTo>
                  <a:pt x="10920" y="234"/>
                </a:lnTo>
                <a:lnTo>
                  <a:pt x="10962" y="215"/>
                </a:lnTo>
                <a:lnTo>
                  <a:pt x="10896" y="205"/>
                </a:lnTo>
                <a:lnTo>
                  <a:pt x="10815" y="197"/>
                </a:lnTo>
                <a:close/>
                <a:moveTo>
                  <a:pt x="10623" y="215"/>
                </a:moveTo>
                <a:lnTo>
                  <a:pt x="10574" y="217"/>
                </a:lnTo>
                <a:lnTo>
                  <a:pt x="10554" y="229"/>
                </a:lnTo>
                <a:lnTo>
                  <a:pt x="10505" y="229"/>
                </a:lnTo>
                <a:lnTo>
                  <a:pt x="10499" y="217"/>
                </a:lnTo>
                <a:lnTo>
                  <a:pt x="10396" y="229"/>
                </a:lnTo>
                <a:lnTo>
                  <a:pt x="10393" y="258"/>
                </a:lnTo>
                <a:lnTo>
                  <a:pt x="10435" y="290"/>
                </a:lnTo>
                <a:lnTo>
                  <a:pt x="10485" y="300"/>
                </a:lnTo>
                <a:lnTo>
                  <a:pt x="10440" y="315"/>
                </a:lnTo>
                <a:lnTo>
                  <a:pt x="10514" y="340"/>
                </a:lnTo>
                <a:lnTo>
                  <a:pt x="10566" y="338"/>
                </a:lnTo>
                <a:lnTo>
                  <a:pt x="10600" y="305"/>
                </a:lnTo>
                <a:lnTo>
                  <a:pt x="10638" y="296"/>
                </a:lnTo>
                <a:lnTo>
                  <a:pt x="10670" y="268"/>
                </a:lnTo>
                <a:lnTo>
                  <a:pt x="10766" y="254"/>
                </a:lnTo>
                <a:lnTo>
                  <a:pt x="10659" y="227"/>
                </a:lnTo>
                <a:lnTo>
                  <a:pt x="10623" y="215"/>
                </a:lnTo>
                <a:close/>
                <a:moveTo>
                  <a:pt x="10813" y="273"/>
                </a:moveTo>
                <a:lnTo>
                  <a:pt x="10734" y="279"/>
                </a:lnTo>
                <a:lnTo>
                  <a:pt x="10756" y="293"/>
                </a:lnTo>
                <a:lnTo>
                  <a:pt x="10728" y="303"/>
                </a:lnTo>
                <a:lnTo>
                  <a:pt x="10797" y="311"/>
                </a:lnTo>
                <a:lnTo>
                  <a:pt x="10888" y="296"/>
                </a:lnTo>
                <a:lnTo>
                  <a:pt x="10829" y="286"/>
                </a:lnTo>
                <a:lnTo>
                  <a:pt x="10813" y="273"/>
                </a:lnTo>
                <a:close/>
                <a:moveTo>
                  <a:pt x="12551" y="333"/>
                </a:moveTo>
                <a:lnTo>
                  <a:pt x="12507" y="338"/>
                </a:lnTo>
                <a:lnTo>
                  <a:pt x="12498" y="355"/>
                </a:lnTo>
                <a:lnTo>
                  <a:pt x="12406" y="364"/>
                </a:lnTo>
                <a:lnTo>
                  <a:pt x="12354" y="392"/>
                </a:lnTo>
                <a:lnTo>
                  <a:pt x="12318" y="417"/>
                </a:lnTo>
                <a:lnTo>
                  <a:pt x="12376" y="439"/>
                </a:lnTo>
                <a:lnTo>
                  <a:pt x="12354" y="485"/>
                </a:lnTo>
                <a:lnTo>
                  <a:pt x="12408" y="492"/>
                </a:lnTo>
                <a:lnTo>
                  <a:pt x="12392" y="539"/>
                </a:lnTo>
                <a:lnTo>
                  <a:pt x="12441" y="569"/>
                </a:lnTo>
                <a:lnTo>
                  <a:pt x="12409" y="581"/>
                </a:lnTo>
                <a:lnTo>
                  <a:pt x="12463" y="613"/>
                </a:lnTo>
                <a:lnTo>
                  <a:pt x="12581" y="630"/>
                </a:lnTo>
                <a:lnTo>
                  <a:pt x="12635" y="656"/>
                </a:lnTo>
                <a:lnTo>
                  <a:pt x="12820" y="665"/>
                </a:lnTo>
                <a:lnTo>
                  <a:pt x="12842" y="660"/>
                </a:lnTo>
                <a:lnTo>
                  <a:pt x="12663" y="609"/>
                </a:lnTo>
                <a:lnTo>
                  <a:pt x="12573" y="561"/>
                </a:lnTo>
                <a:lnTo>
                  <a:pt x="12551" y="508"/>
                </a:lnTo>
                <a:lnTo>
                  <a:pt x="12515" y="456"/>
                </a:lnTo>
                <a:lnTo>
                  <a:pt x="12534" y="409"/>
                </a:lnTo>
                <a:lnTo>
                  <a:pt x="12588" y="387"/>
                </a:lnTo>
                <a:lnTo>
                  <a:pt x="12643" y="364"/>
                </a:lnTo>
                <a:lnTo>
                  <a:pt x="12623" y="350"/>
                </a:lnTo>
                <a:lnTo>
                  <a:pt x="12551" y="333"/>
                </a:lnTo>
                <a:close/>
                <a:moveTo>
                  <a:pt x="13079" y="397"/>
                </a:moveTo>
                <a:lnTo>
                  <a:pt x="13052" y="406"/>
                </a:lnTo>
                <a:lnTo>
                  <a:pt x="13019" y="417"/>
                </a:lnTo>
                <a:lnTo>
                  <a:pt x="13111" y="438"/>
                </a:lnTo>
                <a:lnTo>
                  <a:pt x="13143" y="433"/>
                </a:lnTo>
                <a:lnTo>
                  <a:pt x="13135" y="414"/>
                </a:lnTo>
                <a:lnTo>
                  <a:pt x="13079" y="397"/>
                </a:lnTo>
                <a:close/>
                <a:moveTo>
                  <a:pt x="12147" y="608"/>
                </a:moveTo>
                <a:lnTo>
                  <a:pt x="12101" y="609"/>
                </a:lnTo>
                <a:lnTo>
                  <a:pt x="12039" y="626"/>
                </a:lnTo>
                <a:lnTo>
                  <a:pt x="12052" y="635"/>
                </a:lnTo>
                <a:lnTo>
                  <a:pt x="12126" y="648"/>
                </a:lnTo>
                <a:lnTo>
                  <a:pt x="12206" y="653"/>
                </a:lnTo>
                <a:lnTo>
                  <a:pt x="12271" y="656"/>
                </a:lnTo>
                <a:lnTo>
                  <a:pt x="12258" y="636"/>
                </a:lnTo>
                <a:lnTo>
                  <a:pt x="12157" y="611"/>
                </a:lnTo>
                <a:lnTo>
                  <a:pt x="12147" y="608"/>
                </a:lnTo>
                <a:close/>
                <a:moveTo>
                  <a:pt x="8100" y="948"/>
                </a:moveTo>
                <a:lnTo>
                  <a:pt x="7945" y="988"/>
                </a:lnTo>
                <a:lnTo>
                  <a:pt x="7906" y="966"/>
                </a:lnTo>
                <a:lnTo>
                  <a:pt x="7757" y="1008"/>
                </a:lnTo>
                <a:lnTo>
                  <a:pt x="7753" y="956"/>
                </a:lnTo>
                <a:lnTo>
                  <a:pt x="7656" y="968"/>
                </a:lnTo>
                <a:lnTo>
                  <a:pt x="7538" y="1017"/>
                </a:lnTo>
                <a:lnTo>
                  <a:pt x="7622" y="1035"/>
                </a:lnTo>
                <a:lnTo>
                  <a:pt x="7590" y="1059"/>
                </a:lnTo>
                <a:lnTo>
                  <a:pt x="7467" y="1074"/>
                </a:lnTo>
                <a:lnTo>
                  <a:pt x="7529" y="1114"/>
                </a:lnTo>
                <a:lnTo>
                  <a:pt x="7420" y="1150"/>
                </a:lnTo>
                <a:lnTo>
                  <a:pt x="7548" y="1177"/>
                </a:lnTo>
                <a:lnTo>
                  <a:pt x="7614" y="1188"/>
                </a:lnTo>
                <a:lnTo>
                  <a:pt x="7688" y="1173"/>
                </a:lnTo>
                <a:lnTo>
                  <a:pt x="7947" y="1116"/>
                </a:lnTo>
                <a:lnTo>
                  <a:pt x="8108" y="1055"/>
                </a:lnTo>
                <a:lnTo>
                  <a:pt x="8108" y="1002"/>
                </a:lnTo>
                <a:lnTo>
                  <a:pt x="8189" y="953"/>
                </a:lnTo>
                <a:lnTo>
                  <a:pt x="8100" y="948"/>
                </a:lnTo>
                <a:close/>
                <a:moveTo>
                  <a:pt x="8177" y="1631"/>
                </a:moveTo>
                <a:lnTo>
                  <a:pt x="8048" y="1712"/>
                </a:lnTo>
                <a:lnTo>
                  <a:pt x="7937" y="1818"/>
                </a:lnTo>
                <a:lnTo>
                  <a:pt x="7943" y="1870"/>
                </a:lnTo>
                <a:lnTo>
                  <a:pt x="7878" y="1973"/>
                </a:lnTo>
                <a:lnTo>
                  <a:pt x="7962" y="1922"/>
                </a:lnTo>
                <a:lnTo>
                  <a:pt x="7974" y="1951"/>
                </a:lnTo>
                <a:lnTo>
                  <a:pt x="7906" y="1998"/>
                </a:lnTo>
                <a:lnTo>
                  <a:pt x="7910" y="2028"/>
                </a:lnTo>
                <a:lnTo>
                  <a:pt x="8016" y="2047"/>
                </a:lnTo>
                <a:lnTo>
                  <a:pt x="8039" y="2116"/>
                </a:lnTo>
                <a:lnTo>
                  <a:pt x="7987" y="2182"/>
                </a:lnTo>
                <a:lnTo>
                  <a:pt x="7844" y="2171"/>
                </a:lnTo>
                <a:lnTo>
                  <a:pt x="7778" y="2246"/>
                </a:lnTo>
                <a:lnTo>
                  <a:pt x="7797" y="2306"/>
                </a:lnTo>
                <a:lnTo>
                  <a:pt x="7669" y="2341"/>
                </a:lnTo>
                <a:lnTo>
                  <a:pt x="7671" y="2389"/>
                </a:lnTo>
                <a:lnTo>
                  <a:pt x="7824" y="2407"/>
                </a:lnTo>
                <a:lnTo>
                  <a:pt x="7715" y="2434"/>
                </a:lnTo>
                <a:lnTo>
                  <a:pt x="7489" y="2559"/>
                </a:lnTo>
                <a:lnTo>
                  <a:pt x="7531" y="2582"/>
                </a:lnTo>
                <a:lnTo>
                  <a:pt x="7632" y="2537"/>
                </a:lnTo>
                <a:lnTo>
                  <a:pt x="7723" y="2550"/>
                </a:lnTo>
                <a:lnTo>
                  <a:pt x="7826" y="2495"/>
                </a:lnTo>
                <a:lnTo>
                  <a:pt x="7863" y="2518"/>
                </a:lnTo>
                <a:lnTo>
                  <a:pt x="8065" y="2485"/>
                </a:lnTo>
                <a:lnTo>
                  <a:pt x="8211" y="2486"/>
                </a:lnTo>
                <a:lnTo>
                  <a:pt x="8337" y="2424"/>
                </a:lnTo>
                <a:lnTo>
                  <a:pt x="8322" y="2363"/>
                </a:lnTo>
                <a:lnTo>
                  <a:pt x="8393" y="2330"/>
                </a:lnTo>
                <a:lnTo>
                  <a:pt x="8442" y="2256"/>
                </a:lnTo>
                <a:lnTo>
                  <a:pt x="8324" y="2234"/>
                </a:lnTo>
                <a:lnTo>
                  <a:pt x="8317" y="2190"/>
                </a:lnTo>
                <a:lnTo>
                  <a:pt x="8322" y="2064"/>
                </a:lnTo>
                <a:lnTo>
                  <a:pt x="8263" y="2047"/>
                </a:lnTo>
                <a:lnTo>
                  <a:pt x="8251" y="1909"/>
                </a:lnTo>
                <a:lnTo>
                  <a:pt x="8157" y="1902"/>
                </a:lnTo>
                <a:lnTo>
                  <a:pt x="8304" y="1808"/>
                </a:lnTo>
                <a:lnTo>
                  <a:pt x="8381" y="1725"/>
                </a:lnTo>
                <a:lnTo>
                  <a:pt x="8282" y="1725"/>
                </a:lnTo>
                <a:lnTo>
                  <a:pt x="8181" y="1739"/>
                </a:lnTo>
                <a:lnTo>
                  <a:pt x="8352" y="1631"/>
                </a:lnTo>
                <a:lnTo>
                  <a:pt x="8241" y="1640"/>
                </a:lnTo>
                <a:lnTo>
                  <a:pt x="8177" y="1631"/>
                </a:lnTo>
                <a:close/>
                <a:moveTo>
                  <a:pt x="10441" y="1697"/>
                </a:moveTo>
                <a:lnTo>
                  <a:pt x="10374" y="1703"/>
                </a:lnTo>
                <a:lnTo>
                  <a:pt x="10329" y="1735"/>
                </a:lnTo>
                <a:lnTo>
                  <a:pt x="10409" y="1783"/>
                </a:lnTo>
                <a:lnTo>
                  <a:pt x="10509" y="1823"/>
                </a:lnTo>
                <a:lnTo>
                  <a:pt x="10563" y="1796"/>
                </a:lnTo>
                <a:lnTo>
                  <a:pt x="10583" y="1749"/>
                </a:lnTo>
                <a:lnTo>
                  <a:pt x="10494" y="1712"/>
                </a:lnTo>
                <a:lnTo>
                  <a:pt x="10441" y="1697"/>
                </a:lnTo>
                <a:close/>
                <a:moveTo>
                  <a:pt x="9708" y="1887"/>
                </a:moveTo>
                <a:lnTo>
                  <a:pt x="9546" y="1922"/>
                </a:lnTo>
                <a:lnTo>
                  <a:pt x="9546" y="1966"/>
                </a:lnTo>
                <a:lnTo>
                  <a:pt x="9640" y="2027"/>
                </a:lnTo>
                <a:lnTo>
                  <a:pt x="9726" y="1941"/>
                </a:lnTo>
                <a:lnTo>
                  <a:pt x="9708" y="1887"/>
                </a:lnTo>
                <a:close/>
                <a:moveTo>
                  <a:pt x="7758" y="1986"/>
                </a:moveTo>
                <a:lnTo>
                  <a:pt x="7677" y="1991"/>
                </a:lnTo>
                <a:lnTo>
                  <a:pt x="7571" y="2042"/>
                </a:lnTo>
                <a:lnTo>
                  <a:pt x="7380" y="2128"/>
                </a:lnTo>
                <a:lnTo>
                  <a:pt x="7348" y="2242"/>
                </a:lnTo>
                <a:lnTo>
                  <a:pt x="7186" y="2362"/>
                </a:lnTo>
                <a:lnTo>
                  <a:pt x="7312" y="2380"/>
                </a:lnTo>
                <a:lnTo>
                  <a:pt x="7534" y="2311"/>
                </a:lnTo>
                <a:lnTo>
                  <a:pt x="7676" y="2208"/>
                </a:lnTo>
                <a:lnTo>
                  <a:pt x="7711" y="2129"/>
                </a:lnTo>
                <a:lnTo>
                  <a:pt x="7814" y="2054"/>
                </a:lnTo>
                <a:lnTo>
                  <a:pt x="7758" y="1986"/>
                </a:lnTo>
                <a:close/>
                <a:moveTo>
                  <a:pt x="4242" y="2384"/>
                </a:moveTo>
                <a:lnTo>
                  <a:pt x="4173" y="2424"/>
                </a:lnTo>
                <a:lnTo>
                  <a:pt x="4079" y="2491"/>
                </a:lnTo>
                <a:lnTo>
                  <a:pt x="3833" y="2685"/>
                </a:lnTo>
                <a:lnTo>
                  <a:pt x="3734" y="2759"/>
                </a:lnTo>
                <a:lnTo>
                  <a:pt x="3703" y="2793"/>
                </a:lnTo>
                <a:lnTo>
                  <a:pt x="3644" y="2836"/>
                </a:lnTo>
                <a:lnTo>
                  <a:pt x="3606" y="2873"/>
                </a:lnTo>
                <a:lnTo>
                  <a:pt x="3639" y="2878"/>
                </a:lnTo>
                <a:lnTo>
                  <a:pt x="3671" y="2870"/>
                </a:lnTo>
                <a:lnTo>
                  <a:pt x="3661" y="2902"/>
                </a:lnTo>
                <a:lnTo>
                  <a:pt x="3580" y="2961"/>
                </a:lnTo>
                <a:lnTo>
                  <a:pt x="3590" y="2966"/>
                </a:lnTo>
                <a:lnTo>
                  <a:pt x="3739" y="2855"/>
                </a:lnTo>
                <a:lnTo>
                  <a:pt x="3730" y="2872"/>
                </a:lnTo>
                <a:lnTo>
                  <a:pt x="3614" y="2976"/>
                </a:lnTo>
                <a:lnTo>
                  <a:pt x="3607" y="3000"/>
                </a:lnTo>
                <a:lnTo>
                  <a:pt x="3627" y="2995"/>
                </a:lnTo>
                <a:lnTo>
                  <a:pt x="3757" y="2883"/>
                </a:lnTo>
                <a:lnTo>
                  <a:pt x="3831" y="2804"/>
                </a:lnTo>
                <a:lnTo>
                  <a:pt x="3900" y="2739"/>
                </a:lnTo>
                <a:lnTo>
                  <a:pt x="3856" y="2759"/>
                </a:lnTo>
                <a:lnTo>
                  <a:pt x="3966" y="2670"/>
                </a:lnTo>
                <a:lnTo>
                  <a:pt x="3981" y="2631"/>
                </a:lnTo>
                <a:lnTo>
                  <a:pt x="3936" y="2661"/>
                </a:lnTo>
                <a:lnTo>
                  <a:pt x="3952" y="2628"/>
                </a:lnTo>
                <a:lnTo>
                  <a:pt x="4010" y="2586"/>
                </a:lnTo>
                <a:lnTo>
                  <a:pt x="4023" y="2560"/>
                </a:lnTo>
                <a:lnTo>
                  <a:pt x="3961" y="2601"/>
                </a:lnTo>
                <a:lnTo>
                  <a:pt x="4101" y="2495"/>
                </a:lnTo>
                <a:lnTo>
                  <a:pt x="4203" y="2421"/>
                </a:lnTo>
                <a:lnTo>
                  <a:pt x="4247" y="2389"/>
                </a:lnTo>
                <a:lnTo>
                  <a:pt x="4242" y="2384"/>
                </a:lnTo>
                <a:close/>
                <a:moveTo>
                  <a:pt x="7545" y="2485"/>
                </a:moveTo>
                <a:lnTo>
                  <a:pt x="7420" y="2511"/>
                </a:lnTo>
                <a:lnTo>
                  <a:pt x="7346" y="2530"/>
                </a:lnTo>
                <a:lnTo>
                  <a:pt x="7240" y="2542"/>
                </a:lnTo>
                <a:lnTo>
                  <a:pt x="7179" y="2584"/>
                </a:lnTo>
                <a:lnTo>
                  <a:pt x="7092" y="2641"/>
                </a:lnTo>
                <a:lnTo>
                  <a:pt x="6957" y="2692"/>
                </a:lnTo>
                <a:lnTo>
                  <a:pt x="6871" y="2761"/>
                </a:lnTo>
                <a:lnTo>
                  <a:pt x="6913" y="2777"/>
                </a:lnTo>
                <a:lnTo>
                  <a:pt x="7120" y="2722"/>
                </a:lnTo>
                <a:lnTo>
                  <a:pt x="7179" y="2678"/>
                </a:lnTo>
                <a:lnTo>
                  <a:pt x="7299" y="2634"/>
                </a:lnTo>
                <a:lnTo>
                  <a:pt x="7337" y="2601"/>
                </a:lnTo>
                <a:lnTo>
                  <a:pt x="7460" y="2579"/>
                </a:lnTo>
                <a:lnTo>
                  <a:pt x="7538" y="2513"/>
                </a:lnTo>
                <a:lnTo>
                  <a:pt x="7545" y="2485"/>
                </a:lnTo>
                <a:close/>
                <a:moveTo>
                  <a:pt x="14293" y="2944"/>
                </a:moveTo>
                <a:lnTo>
                  <a:pt x="14406" y="2976"/>
                </a:lnTo>
                <a:lnTo>
                  <a:pt x="14515" y="2969"/>
                </a:lnTo>
                <a:lnTo>
                  <a:pt x="14577" y="3050"/>
                </a:lnTo>
                <a:lnTo>
                  <a:pt x="14623" y="3178"/>
                </a:lnTo>
                <a:lnTo>
                  <a:pt x="14512" y="3158"/>
                </a:lnTo>
                <a:lnTo>
                  <a:pt x="14424" y="3180"/>
                </a:lnTo>
                <a:lnTo>
                  <a:pt x="14465" y="3276"/>
                </a:lnTo>
                <a:lnTo>
                  <a:pt x="14343" y="3264"/>
                </a:lnTo>
                <a:lnTo>
                  <a:pt x="14367" y="3308"/>
                </a:lnTo>
                <a:lnTo>
                  <a:pt x="14448" y="3341"/>
                </a:lnTo>
                <a:lnTo>
                  <a:pt x="14557" y="3464"/>
                </a:lnTo>
                <a:lnTo>
                  <a:pt x="14719" y="3510"/>
                </a:lnTo>
                <a:lnTo>
                  <a:pt x="14762" y="3558"/>
                </a:lnTo>
                <a:lnTo>
                  <a:pt x="14759" y="3616"/>
                </a:lnTo>
                <a:lnTo>
                  <a:pt x="14781" y="3651"/>
                </a:lnTo>
                <a:lnTo>
                  <a:pt x="14860" y="3742"/>
                </a:lnTo>
                <a:lnTo>
                  <a:pt x="14826" y="3639"/>
                </a:lnTo>
                <a:lnTo>
                  <a:pt x="14907" y="3604"/>
                </a:lnTo>
                <a:lnTo>
                  <a:pt x="14980" y="3683"/>
                </a:lnTo>
                <a:lnTo>
                  <a:pt x="15106" y="3767"/>
                </a:lnTo>
                <a:lnTo>
                  <a:pt x="15018" y="3813"/>
                </a:lnTo>
                <a:lnTo>
                  <a:pt x="14887" y="3779"/>
                </a:lnTo>
                <a:lnTo>
                  <a:pt x="14911" y="3899"/>
                </a:lnTo>
                <a:lnTo>
                  <a:pt x="14998" y="3907"/>
                </a:lnTo>
                <a:lnTo>
                  <a:pt x="15007" y="4006"/>
                </a:lnTo>
                <a:lnTo>
                  <a:pt x="15124" y="4055"/>
                </a:lnTo>
                <a:lnTo>
                  <a:pt x="15170" y="4208"/>
                </a:lnTo>
                <a:lnTo>
                  <a:pt x="15234" y="4314"/>
                </a:lnTo>
                <a:lnTo>
                  <a:pt x="15235" y="4350"/>
                </a:lnTo>
                <a:lnTo>
                  <a:pt x="15047" y="4388"/>
                </a:lnTo>
                <a:lnTo>
                  <a:pt x="14850" y="4363"/>
                </a:lnTo>
                <a:lnTo>
                  <a:pt x="14730" y="4287"/>
                </a:lnTo>
                <a:lnTo>
                  <a:pt x="14592" y="4257"/>
                </a:lnTo>
                <a:lnTo>
                  <a:pt x="14513" y="4148"/>
                </a:lnTo>
                <a:lnTo>
                  <a:pt x="14485" y="4075"/>
                </a:lnTo>
                <a:lnTo>
                  <a:pt x="14522" y="4042"/>
                </a:lnTo>
                <a:lnTo>
                  <a:pt x="14525" y="3989"/>
                </a:lnTo>
                <a:lnTo>
                  <a:pt x="14507" y="3878"/>
                </a:lnTo>
                <a:lnTo>
                  <a:pt x="14608" y="3867"/>
                </a:lnTo>
                <a:lnTo>
                  <a:pt x="14554" y="3828"/>
                </a:lnTo>
                <a:lnTo>
                  <a:pt x="14491" y="3821"/>
                </a:lnTo>
                <a:lnTo>
                  <a:pt x="14387" y="3722"/>
                </a:lnTo>
                <a:lnTo>
                  <a:pt x="14293" y="3648"/>
                </a:lnTo>
                <a:lnTo>
                  <a:pt x="14091" y="3484"/>
                </a:lnTo>
                <a:lnTo>
                  <a:pt x="14067" y="3392"/>
                </a:lnTo>
                <a:lnTo>
                  <a:pt x="13906" y="3264"/>
                </a:lnTo>
                <a:lnTo>
                  <a:pt x="13970" y="3128"/>
                </a:lnTo>
                <a:lnTo>
                  <a:pt x="14076" y="3106"/>
                </a:lnTo>
                <a:lnTo>
                  <a:pt x="14094" y="3028"/>
                </a:lnTo>
                <a:lnTo>
                  <a:pt x="14188" y="3001"/>
                </a:lnTo>
                <a:lnTo>
                  <a:pt x="14293" y="2944"/>
                </a:lnTo>
                <a:close/>
                <a:moveTo>
                  <a:pt x="8962" y="3481"/>
                </a:moveTo>
                <a:lnTo>
                  <a:pt x="8863" y="3533"/>
                </a:lnTo>
                <a:lnTo>
                  <a:pt x="8824" y="3585"/>
                </a:lnTo>
                <a:lnTo>
                  <a:pt x="8836" y="3678"/>
                </a:lnTo>
                <a:lnTo>
                  <a:pt x="8891" y="3707"/>
                </a:lnTo>
                <a:lnTo>
                  <a:pt x="8958" y="3599"/>
                </a:lnTo>
                <a:lnTo>
                  <a:pt x="8962" y="3481"/>
                </a:lnTo>
                <a:close/>
                <a:moveTo>
                  <a:pt x="8883" y="3732"/>
                </a:moveTo>
                <a:lnTo>
                  <a:pt x="8805" y="3776"/>
                </a:lnTo>
                <a:lnTo>
                  <a:pt x="8731" y="3767"/>
                </a:lnTo>
                <a:lnTo>
                  <a:pt x="8745" y="3850"/>
                </a:lnTo>
                <a:lnTo>
                  <a:pt x="8714" y="4023"/>
                </a:lnTo>
                <a:lnTo>
                  <a:pt x="8760" y="4062"/>
                </a:lnTo>
                <a:lnTo>
                  <a:pt x="8827" y="4013"/>
                </a:lnTo>
                <a:lnTo>
                  <a:pt x="8889" y="4023"/>
                </a:lnTo>
                <a:lnTo>
                  <a:pt x="8947" y="3831"/>
                </a:lnTo>
                <a:lnTo>
                  <a:pt x="8883" y="3732"/>
                </a:lnTo>
                <a:close/>
                <a:moveTo>
                  <a:pt x="9714" y="4161"/>
                </a:moveTo>
                <a:lnTo>
                  <a:pt x="9603" y="4175"/>
                </a:lnTo>
                <a:lnTo>
                  <a:pt x="9452" y="4190"/>
                </a:lnTo>
                <a:lnTo>
                  <a:pt x="9282" y="4176"/>
                </a:lnTo>
                <a:lnTo>
                  <a:pt x="9251" y="4252"/>
                </a:lnTo>
                <a:lnTo>
                  <a:pt x="9447" y="4328"/>
                </a:lnTo>
                <a:lnTo>
                  <a:pt x="9521" y="4345"/>
                </a:lnTo>
                <a:lnTo>
                  <a:pt x="9628" y="4400"/>
                </a:lnTo>
                <a:lnTo>
                  <a:pt x="9667" y="4324"/>
                </a:lnTo>
                <a:lnTo>
                  <a:pt x="9650" y="4277"/>
                </a:lnTo>
                <a:lnTo>
                  <a:pt x="9714" y="4161"/>
                </a:lnTo>
                <a:close/>
                <a:moveTo>
                  <a:pt x="19257" y="4215"/>
                </a:moveTo>
                <a:lnTo>
                  <a:pt x="19331" y="4292"/>
                </a:lnTo>
                <a:cubicBezTo>
                  <a:pt x="19393" y="4374"/>
                  <a:pt x="19455" y="4455"/>
                  <a:pt x="19514" y="4538"/>
                </a:cubicBezTo>
                <a:lnTo>
                  <a:pt x="19457" y="4478"/>
                </a:lnTo>
                <a:lnTo>
                  <a:pt x="19388" y="4397"/>
                </a:lnTo>
                <a:lnTo>
                  <a:pt x="19324" y="4355"/>
                </a:lnTo>
                <a:lnTo>
                  <a:pt x="19269" y="4276"/>
                </a:lnTo>
                <a:lnTo>
                  <a:pt x="19282" y="4272"/>
                </a:lnTo>
                <a:lnTo>
                  <a:pt x="19257" y="4215"/>
                </a:lnTo>
                <a:close/>
                <a:moveTo>
                  <a:pt x="10925" y="4540"/>
                </a:moveTo>
                <a:lnTo>
                  <a:pt x="10898" y="4604"/>
                </a:lnTo>
                <a:lnTo>
                  <a:pt x="11086" y="4634"/>
                </a:lnTo>
                <a:lnTo>
                  <a:pt x="11084" y="4659"/>
                </a:lnTo>
                <a:lnTo>
                  <a:pt x="11307" y="4646"/>
                </a:lnTo>
                <a:lnTo>
                  <a:pt x="11324" y="4600"/>
                </a:lnTo>
                <a:lnTo>
                  <a:pt x="11241" y="4619"/>
                </a:lnTo>
                <a:lnTo>
                  <a:pt x="11243" y="4594"/>
                </a:lnTo>
                <a:lnTo>
                  <a:pt x="11128" y="4582"/>
                </a:lnTo>
                <a:lnTo>
                  <a:pt x="11010" y="4590"/>
                </a:lnTo>
                <a:lnTo>
                  <a:pt x="10925" y="4540"/>
                </a:lnTo>
                <a:close/>
                <a:moveTo>
                  <a:pt x="12578" y="4545"/>
                </a:moveTo>
                <a:lnTo>
                  <a:pt x="12446" y="4590"/>
                </a:lnTo>
                <a:lnTo>
                  <a:pt x="12337" y="4589"/>
                </a:lnTo>
                <a:lnTo>
                  <a:pt x="12320" y="4624"/>
                </a:lnTo>
                <a:lnTo>
                  <a:pt x="12310" y="4626"/>
                </a:lnTo>
                <a:lnTo>
                  <a:pt x="12238" y="4631"/>
                </a:lnTo>
                <a:lnTo>
                  <a:pt x="12281" y="4693"/>
                </a:lnTo>
                <a:lnTo>
                  <a:pt x="12357" y="4713"/>
                </a:lnTo>
                <a:lnTo>
                  <a:pt x="12505" y="4651"/>
                </a:lnTo>
                <a:lnTo>
                  <a:pt x="12500" y="4637"/>
                </a:lnTo>
                <a:lnTo>
                  <a:pt x="12485" y="4609"/>
                </a:lnTo>
                <a:lnTo>
                  <a:pt x="12578" y="4545"/>
                </a:lnTo>
                <a:close/>
                <a:moveTo>
                  <a:pt x="19624" y="4685"/>
                </a:moveTo>
                <a:cubicBezTo>
                  <a:pt x="19944" y="5145"/>
                  <a:pt x="20221" y="5634"/>
                  <a:pt x="20467" y="6142"/>
                </a:cubicBezTo>
                <a:lnTo>
                  <a:pt x="20343" y="5922"/>
                </a:lnTo>
                <a:lnTo>
                  <a:pt x="20233" y="5742"/>
                </a:lnTo>
                <a:lnTo>
                  <a:pt x="20211" y="5728"/>
                </a:lnTo>
                <a:lnTo>
                  <a:pt x="20134" y="5597"/>
                </a:lnTo>
                <a:lnTo>
                  <a:pt x="20056" y="5464"/>
                </a:lnTo>
                <a:lnTo>
                  <a:pt x="20043" y="5413"/>
                </a:lnTo>
                <a:lnTo>
                  <a:pt x="19998" y="5328"/>
                </a:lnTo>
                <a:lnTo>
                  <a:pt x="19957" y="5284"/>
                </a:lnTo>
                <a:lnTo>
                  <a:pt x="19885" y="5164"/>
                </a:lnTo>
                <a:lnTo>
                  <a:pt x="19826" y="5043"/>
                </a:lnTo>
                <a:lnTo>
                  <a:pt x="19747" y="4898"/>
                </a:lnTo>
                <a:lnTo>
                  <a:pt x="19652" y="4745"/>
                </a:lnTo>
                <a:lnTo>
                  <a:pt x="19624" y="4685"/>
                </a:lnTo>
                <a:close/>
                <a:moveTo>
                  <a:pt x="20846" y="7019"/>
                </a:moveTo>
                <a:cubicBezTo>
                  <a:pt x="20929" y="7241"/>
                  <a:pt x="21012" y="7461"/>
                  <a:pt x="21082" y="7689"/>
                </a:cubicBezTo>
                <a:lnTo>
                  <a:pt x="21002" y="7484"/>
                </a:lnTo>
                <a:lnTo>
                  <a:pt x="20923" y="7297"/>
                </a:lnTo>
                <a:lnTo>
                  <a:pt x="20886" y="7174"/>
                </a:lnTo>
                <a:lnTo>
                  <a:pt x="20846" y="7019"/>
                </a:lnTo>
                <a:close/>
                <a:moveTo>
                  <a:pt x="19740" y="8967"/>
                </a:moveTo>
                <a:lnTo>
                  <a:pt x="19733" y="9267"/>
                </a:lnTo>
                <a:lnTo>
                  <a:pt x="19780" y="9532"/>
                </a:lnTo>
                <a:lnTo>
                  <a:pt x="19843" y="9681"/>
                </a:lnTo>
                <a:lnTo>
                  <a:pt x="19925" y="9639"/>
                </a:lnTo>
                <a:lnTo>
                  <a:pt x="19962" y="9585"/>
                </a:lnTo>
                <a:lnTo>
                  <a:pt x="19955" y="9391"/>
                </a:lnTo>
                <a:lnTo>
                  <a:pt x="19886" y="9199"/>
                </a:lnTo>
                <a:lnTo>
                  <a:pt x="19822" y="9070"/>
                </a:lnTo>
                <a:lnTo>
                  <a:pt x="19740" y="8967"/>
                </a:lnTo>
                <a:close/>
                <a:moveTo>
                  <a:pt x="21038" y="9772"/>
                </a:moveTo>
                <a:lnTo>
                  <a:pt x="21051" y="9866"/>
                </a:lnTo>
                <a:lnTo>
                  <a:pt x="21124" y="10071"/>
                </a:lnTo>
                <a:lnTo>
                  <a:pt x="21169" y="10175"/>
                </a:lnTo>
                <a:lnTo>
                  <a:pt x="21203" y="10335"/>
                </a:lnTo>
                <a:lnTo>
                  <a:pt x="21223" y="10388"/>
                </a:lnTo>
                <a:lnTo>
                  <a:pt x="21250" y="10453"/>
                </a:lnTo>
                <a:lnTo>
                  <a:pt x="21272" y="10598"/>
                </a:lnTo>
                <a:lnTo>
                  <a:pt x="21287" y="10760"/>
                </a:lnTo>
                <a:lnTo>
                  <a:pt x="21324" y="10914"/>
                </a:lnTo>
                <a:lnTo>
                  <a:pt x="21349" y="11177"/>
                </a:lnTo>
                <a:lnTo>
                  <a:pt x="21361" y="11317"/>
                </a:lnTo>
                <a:lnTo>
                  <a:pt x="21381" y="11468"/>
                </a:lnTo>
                <a:lnTo>
                  <a:pt x="21388" y="11581"/>
                </a:lnTo>
                <a:lnTo>
                  <a:pt x="21396" y="11630"/>
                </a:lnTo>
                <a:lnTo>
                  <a:pt x="21390" y="11667"/>
                </a:lnTo>
                <a:lnTo>
                  <a:pt x="21379" y="11790"/>
                </a:lnTo>
                <a:lnTo>
                  <a:pt x="21391" y="11844"/>
                </a:lnTo>
                <a:lnTo>
                  <a:pt x="21410" y="11780"/>
                </a:lnTo>
                <a:lnTo>
                  <a:pt x="21408" y="11692"/>
                </a:lnTo>
                <a:lnTo>
                  <a:pt x="21417" y="11733"/>
                </a:lnTo>
                <a:lnTo>
                  <a:pt x="21427" y="11889"/>
                </a:lnTo>
                <a:lnTo>
                  <a:pt x="21455" y="11884"/>
                </a:lnTo>
                <a:lnTo>
                  <a:pt x="21460" y="11835"/>
                </a:lnTo>
                <a:lnTo>
                  <a:pt x="21467" y="11852"/>
                </a:lnTo>
                <a:lnTo>
                  <a:pt x="21480" y="11797"/>
                </a:lnTo>
                <a:lnTo>
                  <a:pt x="21489" y="11626"/>
                </a:lnTo>
                <a:lnTo>
                  <a:pt x="21506" y="11446"/>
                </a:lnTo>
                <a:lnTo>
                  <a:pt x="21514" y="11445"/>
                </a:lnTo>
                <a:lnTo>
                  <a:pt x="21528" y="11317"/>
                </a:lnTo>
                <a:lnTo>
                  <a:pt x="21524" y="11194"/>
                </a:lnTo>
                <a:lnTo>
                  <a:pt x="21526" y="11046"/>
                </a:lnTo>
                <a:lnTo>
                  <a:pt x="21518" y="10765"/>
                </a:lnTo>
                <a:lnTo>
                  <a:pt x="21512" y="10687"/>
                </a:lnTo>
                <a:lnTo>
                  <a:pt x="21489" y="10549"/>
                </a:lnTo>
                <a:lnTo>
                  <a:pt x="21470" y="10605"/>
                </a:lnTo>
                <a:lnTo>
                  <a:pt x="21432" y="10630"/>
                </a:lnTo>
                <a:lnTo>
                  <a:pt x="21425" y="10628"/>
                </a:lnTo>
                <a:lnTo>
                  <a:pt x="21411" y="10532"/>
                </a:lnTo>
                <a:lnTo>
                  <a:pt x="21378" y="10404"/>
                </a:lnTo>
                <a:lnTo>
                  <a:pt x="21337" y="10401"/>
                </a:lnTo>
                <a:lnTo>
                  <a:pt x="21289" y="10201"/>
                </a:lnTo>
                <a:lnTo>
                  <a:pt x="21260" y="10123"/>
                </a:lnTo>
                <a:lnTo>
                  <a:pt x="21216" y="9997"/>
                </a:lnTo>
                <a:lnTo>
                  <a:pt x="21159" y="9815"/>
                </a:lnTo>
                <a:lnTo>
                  <a:pt x="21075" y="9778"/>
                </a:lnTo>
                <a:lnTo>
                  <a:pt x="21038" y="9772"/>
                </a:lnTo>
                <a:close/>
                <a:moveTo>
                  <a:pt x="21223" y="10388"/>
                </a:moveTo>
                <a:lnTo>
                  <a:pt x="21223" y="10489"/>
                </a:lnTo>
                <a:lnTo>
                  <a:pt x="21194" y="10505"/>
                </a:lnTo>
                <a:lnTo>
                  <a:pt x="21191" y="10581"/>
                </a:lnTo>
                <a:lnTo>
                  <a:pt x="21196" y="10744"/>
                </a:lnTo>
                <a:lnTo>
                  <a:pt x="21221" y="10728"/>
                </a:lnTo>
                <a:lnTo>
                  <a:pt x="21228" y="10840"/>
                </a:lnTo>
                <a:lnTo>
                  <a:pt x="21208" y="10940"/>
                </a:lnTo>
                <a:lnTo>
                  <a:pt x="21221" y="10962"/>
                </a:lnTo>
                <a:lnTo>
                  <a:pt x="21241" y="10844"/>
                </a:lnTo>
                <a:lnTo>
                  <a:pt x="21255" y="10605"/>
                </a:lnTo>
                <a:lnTo>
                  <a:pt x="21241" y="10455"/>
                </a:lnTo>
                <a:lnTo>
                  <a:pt x="21223" y="10388"/>
                </a:lnTo>
                <a:close/>
                <a:moveTo>
                  <a:pt x="21440" y="10712"/>
                </a:moveTo>
                <a:lnTo>
                  <a:pt x="21487" y="10723"/>
                </a:lnTo>
                <a:lnTo>
                  <a:pt x="21509" y="10750"/>
                </a:lnTo>
                <a:lnTo>
                  <a:pt x="21512" y="10891"/>
                </a:lnTo>
                <a:lnTo>
                  <a:pt x="21487" y="11056"/>
                </a:lnTo>
                <a:lnTo>
                  <a:pt x="21475" y="10972"/>
                </a:lnTo>
                <a:lnTo>
                  <a:pt x="21447" y="10940"/>
                </a:lnTo>
                <a:lnTo>
                  <a:pt x="21443" y="10926"/>
                </a:lnTo>
                <a:lnTo>
                  <a:pt x="21457" y="10773"/>
                </a:lnTo>
                <a:lnTo>
                  <a:pt x="21440" y="10712"/>
                </a:lnTo>
                <a:close/>
                <a:moveTo>
                  <a:pt x="21146" y="11317"/>
                </a:moveTo>
                <a:lnTo>
                  <a:pt x="21083" y="11371"/>
                </a:lnTo>
                <a:lnTo>
                  <a:pt x="21053" y="11514"/>
                </a:lnTo>
                <a:lnTo>
                  <a:pt x="21105" y="11436"/>
                </a:lnTo>
                <a:lnTo>
                  <a:pt x="21151" y="11421"/>
                </a:lnTo>
                <a:lnTo>
                  <a:pt x="21179" y="11433"/>
                </a:lnTo>
                <a:lnTo>
                  <a:pt x="21215" y="11426"/>
                </a:lnTo>
                <a:lnTo>
                  <a:pt x="21208" y="11325"/>
                </a:lnTo>
                <a:lnTo>
                  <a:pt x="21146" y="11317"/>
                </a:lnTo>
                <a:close/>
                <a:moveTo>
                  <a:pt x="21258" y="11377"/>
                </a:moveTo>
                <a:lnTo>
                  <a:pt x="21245" y="11440"/>
                </a:lnTo>
                <a:lnTo>
                  <a:pt x="21257" y="11502"/>
                </a:lnTo>
                <a:lnTo>
                  <a:pt x="21290" y="11467"/>
                </a:lnTo>
                <a:lnTo>
                  <a:pt x="21302" y="11387"/>
                </a:lnTo>
                <a:lnTo>
                  <a:pt x="21258" y="11377"/>
                </a:lnTo>
                <a:close/>
                <a:moveTo>
                  <a:pt x="20800" y="11808"/>
                </a:moveTo>
                <a:lnTo>
                  <a:pt x="20779" y="11864"/>
                </a:lnTo>
                <a:lnTo>
                  <a:pt x="20770" y="11951"/>
                </a:lnTo>
                <a:lnTo>
                  <a:pt x="20792" y="12079"/>
                </a:lnTo>
                <a:lnTo>
                  <a:pt x="20814" y="11940"/>
                </a:lnTo>
                <a:lnTo>
                  <a:pt x="20809" y="11872"/>
                </a:lnTo>
                <a:lnTo>
                  <a:pt x="20800" y="11808"/>
                </a:lnTo>
                <a:close/>
                <a:moveTo>
                  <a:pt x="21329" y="12300"/>
                </a:moveTo>
                <a:lnTo>
                  <a:pt x="21319" y="12404"/>
                </a:lnTo>
                <a:lnTo>
                  <a:pt x="21354" y="12456"/>
                </a:lnTo>
                <a:lnTo>
                  <a:pt x="21390" y="12433"/>
                </a:lnTo>
                <a:lnTo>
                  <a:pt x="21401" y="12365"/>
                </a:lnTo>
                <a:lnTo>
                  <a:pt x="21388" y="12327"/>
                </a:lnTo>
                <a:lnTo>
                  <a:pt x="21363" y="12382"/>
                </a:lnTo>
                <a:lnTo>
                  <a:pt x="21346" y="12369"/>
                </a:lnTo>
                <a:lnTo>
                  <a:pt x="21329" y="12300"/>
                </a:lnTo>
                <a:close/>
                <a:moveTo>
                  <a:pt x="21167" y="12333"/>
                </a:moveTo>
                <a:lnTo>
                  <a:pt x="21147" y="12357"/>
                </a:lnTo>
                <a:lnTo>
                  <a:pt x="21157" y="12408"/>
                </a:lnTo>
                <a:lnTo>
                  <a:pt x="21189" y="12488"/>
                </a:lnTo>
                <a:lnTo>
                  <a:pt x="21215" y="12541"/>
                </a:lnTo>
                <a:lnTo>
                  <a:pt x="21216" y="12679"/>
                </a:lnTo>
                <a:lnTo>
                  <a:pt x="21240" y="12719"/>
                </a:lnTo>
                <a:lnTo>
                  <a:pt x="21248" y="12697"/>
                </a:lnTo>
                <a:lnTo>
                  <a:pt x="21255" y="12633"/>
                </a:lnTo>
                <a:lnTo>
                  <a:pt x="21260" y="12522"/>
                </a:lnTo>
                <a:lnTo>
                  <a:pt x="21235" y="12448"/>
                </a:lnTo>
                <a:lnTo>
                  <a:pt x="21236" y="12404"/>
                </a:lnTo>
                <a:lnTo>
                  <a:pt x="21208" y="12364"/>
                </a:lnTo>
                <a:lnTo>
                  <a:pt x="21179" y="12357"/>
                </a:lnTo>
                <a:lnTo>
                  <a:pt x="21167" y="12333"/>
                </a:lnTo>
                <a:close/>
                <a:moveTo>
                  <a:pt x="21374" y="12535"/>
                </a:moveTo>
                <a:lnTo>
                  <a:pt x="21353" y="12591"/>
                </a:lnTo>
                <a:lnTo>
                  <a:pt x="21336" y="12647"/>
                </a:lnTo>
                <a:lnTo>
                  <a:pt x="21327" y="12697"/>
                </a:lnTo>
                <a:lnTo>
                  <a:pt x="21337" y="12700"/>
                </a:lnTo>
                <a:lnTo>
                  <a:pt x="21388" y="12571"/>
                </a:lnTo>
                <a:lnTo>
                  <a:pt x="21374" y="12535"/>
                </a:lnTo>
                <a:close/>
                <a:moveTo>
                  <a:pt x="15471" y="13027"/>
                </a:moveTo>
                <a:lnTo>
                  <a:pt x="15409" y="13108"/>
                </a:lnTo>
                <a:lnTo>
                  <a:pt x="15395" y="13217"/>
                </a:lnTo>
                <a:lnTo>
                  <a:pt x="15291" y="13343"/>
                </a:lnTo>
                <a:lnTo>
                  <a:pt x="15222" y="13322"/>
                </a:lnTo>
                <a:lnTo>
                  <a:pt x="15237" y="13401"/>
                </a:lnTo>
                <a:lnTo>
                  <a:pt x="15178" y="13492"/>
                </a:lnTo>
                <a:lnTo>
                  <a:pt x="15030" y="13603"/>
                </a:lnTo>
                <a:lnTo>
                  <a:pt x="14922" y="13705"/>
                </a:lnTo>
                <a:lnTo>
                  <a:pt x="14850" y="13707"/>
                </a:lnTo>
                <a:lnTo>
                  <a:pt x="14784" y="13741"/>
                </a:lnTo>
                <a:lnTo>
                  <a:pt x="14687" y="13776"/>
                </a:lnTo>
                <a:lnTo>
                  <a:pt x="14603" y="13783"/>
                </a:lnTo>
                <a:lnTo>
                  <a:pt x="14567" y="13897"/>
                </a:lnTo>
                <a:lnTo>
                  <a:pt x="14498" y="13997"/>
                </a:lnTo>
                <a:lnTo>
                  <a:pt x="14493" y="14162"/>
                </a:lnTo>
                <a:lnTo>
                  <a:pt x="14510" y="14273"/>
                </a:lnTo>
                <a:lnTo>
                  <a:pt x="14539" y="14357"/>
                </a:lnTo>
                <a:lnTo>
                  <a:pt x="14508" y="14468"/>
                </a:lnTo>
                <a:lnTo>
                  <a:pt x="14412" y="14601"/>
                </a:lnTo>
                <a:lnTo>
                  <a:pt x="14404" y="14660"/>
                </a:lnTo>
                <a:lnTo>
                  <a:pt x="14325" y="14690"/>
                </a:lnTo>
                <a:lnTo>
                  <a:pt x="14278" y="14815"/>
                </a:lnTo>
                <a:lnTo>
                  <a:pt x="14274" y="14939"/>
                </a:lnTo>
                <a:lnTo>
                  <a:pt x="14311" y="15077"/>
                </a:lnTo>
                <a:lnTo>
                  <a:pt x="14298" y="15229"/>
                </a:lnTo>
                <a:lnTo>
                  <a:pt x="14326" y="15318"/>
                </a:lnTo>
                <a:lnTo>
                  <a:pt x="14443" y="15379"/>
                </a:lnTo>
                <a:lnTo>
                  <a:pt x="14525" y="15422"/>
                </a:lnTo>
                <a:lnTo>
                  <a:pt x="14675" y="15350"/>
                </a:lnTo>
                <a:lnTo>
                  <a:pt x="14810" y="15310"/>
                </a:lnTo>
                <a:lnTo>
                  <a:pt x="14917" y="15113"/>
                </a:lnTo>
                <a:lnTo>
                  <a:pt x="15020" y="14874"/>
                </a:lnTo>
                <a:lnTo>
                  <a:pt x="15173" y="14544"/>
                </a:lnTo>
                <a:lnTo>
                  <a:pt x="15289" y="14301"/>
                </a:lnTo>
                <a:lnTo>
                  <a:pt x="15384" y="14094"/>
                </a:lnTo>
                <a:lnTo>
                  <a:pt x="15416" y="13943"/>
                </a:lnTo>
                <a:lnTo>
                  <a:pt x="15464" y="13901"/>
                </a:lnTo>
                <a:lnTo>
                  <a:pt x="15490" y="13825"/>
                </a:lnTo>
                <a:lnTo>
                  <a:pt x="15476" y="13692"/>
                </a:lnTo>
                <a:lnTo>
                  <a:pt x="15513" y="13640"/>
                </a:lnTo>
                <a:lnTo>
                  <a:pt x="15555" y="13744"/>
                </a:lnTo>
                <a:lnTo>
                  <a:pt x="15591" y="13692"/>
                </a:lnTo>
                <a:lnTo>
                  <a:pt x="15618" y="13606"/>
                </a:lnTo>
                <a:lnTo>
                  <a:pt x="15586" y="13520"/>
                </a:lnTo>
                <a:lnTo>
                  <a:pt x="15584" y="13303"/>
                </a:lnTo>
                <a:lnTo>
                  <a:pt x="15557" y="13182"/>
                </a:lnTo>
                <a:lnTo>
                  <a:pt x="15522" y="13104"/>
                </a:lnTo>
                <a:lnTo>
                  <a:pt x="15471" y="13027"/>
                </a:lnTo>
                <a:close/>
                <a:moveTo>
                  <a:pt x="3919" y="19041"/>
                </a:moveTo>
                <a:lnTo>
                  <a:pt x="3989" y="19097"/>
                </a:lnTo>
                <a:lnTo>
                  <a:pt x="4122" y="19206"/>
                </a:lnTo>
                <a:cubicBezTo>
                  <a:pt x="4054" y="19152"/>
                  <a:pt x="3986" y="19097"/>
                  <a:pt x="3919" y="19041"/>
                </a:cubicBezTo>
                <a:close/>
                <a:moveTo>
                  <a:pt x="6021" y="20380"/>
                </a:moveTo>
                <a:lnTo>
                  <a:pt x="6030" y="20390"/>
                </a:lnTo>
                <a:lnTo>
                  <a:pt x="6077" y="20415"/>
                </a:lnTo>
                <a:lnTo>
                  <a:pt x="6110" y="20437"/>
                </a:lnTo>
                <a:lnTo>
                  <a:pt x="6122" y="20447"/>
                </a:lnTo>
                <a:lnTo>
                  <a:pt x="6149" y="20462"/>
                </a:lnTo>
                <a:lnTo>
                  <a:pt x="6198" y="20487"/>
                </a:lnTo>
                <a:lnTo>
                  <a:pt x="6201" y="20492"/>
                </a:lnTo>
                <a:lnTo>
                  <a:pt x="6242" y="20513"/>
                </a:lnTo>
                <a:lnTo>
                  <a:pt x="6287" y="20534"/>
                </a:lnTo>
                <a:lnTo>
                  <a:pt x="6359" y="20568"/>
                </a:lnTo>
                <a:lnTo>
                  <a:pt x="6407" y="20592"/>
                </a:lnTo>
                <a:lnTo>
                  <a:pt x="6460" y="20615"/>
                </a:lnTo>
                <a:lnTo>
                  <a:pt x="6523" y="20644"/>
                </a:lnTo>
                <a:lnTo>
                  <a:pt x="6575" y="20666"/>
                </a:lnTo>
                <a:lnTo>
                  <a:pt x="6625" y="20686"/>
                </a:lnTo>
                <a:lnTo>
                  <a:pt x="6572" y="20662"/>
                </a:lnTo>
                <a:lnTo>
                  <a:pt x="6518" y="20637"/>
                </a:lnTo>
                <a:lnTo>
                  <a:pt x="6508" y="20632"/>
                </a:lnTo>
                <a:lnTo>
                  <a:pt x="6472" y="20614"/>
                </a:lnTo>
                <a:lnTo>
                  <a:pt x="6412" y="20588"/>
                </a:lnTo>
                <a:lnTo>
                  <a:pt x="6348" y="20560"/>
                </a:lnTo>
                <a:lnTo>
                  <a:pt x="6282" y="20529"/>
                </a:lnTo>
                <a:lnTo>
                  <a:pt x="6235" y="20506"/>
                </a:lnTo>
                <a:lnTo>
                  <a:pt x="6196" y="20484"/>
                </a:lnTo>
                <a:lnTo>
                  <a:pt x="6163" y="20465"/>
                </a:lnTo>
                <a:lnTo>
                  <a:pt x="6154" y="20457"/>
                </a:lnTo>
                <a:lnTo>
                  <a:pt x="6189" y="20471"/>
                </a:lnTo>
                <a:lnTo>
                  <a:pt x="6157" y="20452"/>
                </a:lnTo>
                <a:lnTo>
                  <a:pt x="6122" y="20428"/>
                </a:lnTo>
                <a:lnTo>
                  <a:pt x="6072" y="20400"/>
                </a:lnTo>
                <a:lnTo>
                  <a:pt x="6021" y="20380"/>
                </a:lnTo>
                <a:close/>
                <a:moveTo>
                  <a:pt x="8031" y="20987"/>
                </a:moveTo>
                <a:lnTo>
                  <a:pt x="8009" y="20996"/>
                </a:lnTo>
                <a:lnTo>
                  <a:pt x="7975" y="21001"/>
                </a:lnTo>
                <a:lnTo>
                  <a:pt x="7962" y="21009"/>
                </a:lnTo>
                <a:lnTo>
                  <a:pt x="7911" y="21002"/>
                </a:lnTo>
                <a:lnTo>
                  <a:pt x="7984" y="21034"/>
                </a:lnTo>
                <a:lnTo>
                  <a:pt x="7994" y="21029"/>
                </a:lnTo>
                <a:lnTo>
                  <a:pt x="8036" y="21033"/>
                </a:lnTo>
                <a:lnTo>
                  <a:pt x="8066" y="21029"/>
                </a:lnTo>
                <a:lnTo>
                  <a:pt x="8117" y="21033"/>
                </a:lnTo>
                <a:lnTo>
                  <a:pt x="8120" y="21023"/>
                </a:lnTo>
                <a:lnTo>
                  <a:pt x="8078" y="20997"/>
                </a:lnTo>
                <a:lnTo>
                  <a:pt x="8031" y="20987"/>
                </a:lnTo>
                <a:close/>
              </a:path>
            </a:pathLst>
          </a:custGeom>
          <a:solidFill>
            <a:schemeClr val="accent1">
              <a:alpha val="68324"/>
            </a:schemeClr>
          </a:solidFill>
          <a:ln w="12700">
            <a:miter lim="400000"/>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sp>
        <p:nvSpPr>
          <p:cNvPr id="504" name="Oval"/>
          <p:cNvSpPr/>
          <p:nvPr/>
        </p:nvSpPr>
        <p:spPr>
          <a:xfrm>
            <a:off x="6428814" y="7628136"/>
            <a:ext cx="785350" cy="766321"/>
          </a:xfrm>
          <a:prstGeom prst="ellipse">
            <a:avLst/>
          </a:prstGeom>
          <a:ln w="12700">
            <a:solidFill>
              <a:srgbClr val="EE220C"/>
            </a:solidFill>
            <a:miter lim="400000"/>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pic>
        <p:nvPicPr>
          <p:cNvPr id="505" name="Image" descr="Image"/>
          <p:cNvPicPr>
            <a:picLocks noChangeAspect="1"/>
          </p:cNvPicPr>
          <p:nvPr/>
        </p:nvPicPr>
        <p:blipFill>
          <a:blip r:embed="rId10">
            <a:extLst/>
          </a:blip>
          <a:stretch>
            <a:fillRect/>
          </a:stretch>
        </p:blipFill>
        <p:spPr>
          <a:xfrm>
            <a:off x="2782303" y="861321"/>
            <a:ext cx="3563197" cy="107384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41" name="Group"/>
          <p:cNvGrpSpPr/>
          <p:nvPr/>
        </p:nvGrpSpPr>
        <p:grpSpPr>
          <a:xfrm>
            <a:off x="609529" y="1690725"/>
            <a:ext cx="12026762" cy="6818118"/>
            <a:chOff x="0" y="0"/>
            <a:chExt cx="12026760" cy="6818117"/>
          </a:xfrm>
        </p:grpSpPr>
        <p:grpSp>
          <p:nvGrpSpPr>
            <p:cNvPr id="511" name="Group"/>
            <p:cNvGrpSpPr/>
            <p:nvPr/>
          </p:nvGrpSpPr>
          <p:grpSpPr>
            <a:xfrm rot="1945334">
              <a:off x="2006923" y="1732194"/>
              <a:ext cx="2203017" cy="1810263"/>
              <a:chOff x="0" y="0"/>
              <a:chExt cx="2203015" cy="1810262"/>
            </a:xfrm>
          </p:grpSpPr>
          <p:pic>
            <p:nvPicPr>
              <p:cNvPr id="508" name="image48.png" descr="image48.png"/>
              <p:cNvPicPr>
                <a:picLocks noChangeAspect="1"/>
              </p:cNvPicPr>
              <p:nvPr/>
            </p:nvPicPr>
            <p:blipFill>
              <a:blip r:embed="rId2">
                <a:extLst/>
              </a:blip>
              <a:stretch>
                <a:fillRect/>
              </a:stretch>
            </p:blipFill>
            <p:spPr>
              <a:xfrm rot="21600000">
                <a:off x="478359" y="-1"/>
                <a:ext cx="1595084" cy="1745478"/>
              </a:xfrm>
              <a:prstGeom prst="rect">
                <a:avLst/>
              </a:prstGeom>
              <a:ln w="12700" cap="flat">
                <a:noFill/>
                <a:miter lim="400000"/>
              </a:ln>
              <a:effectLst/>
            </p:spPr>
          </p:pic>
          <p:sp>
            <p:nvSpPr>
              <p:cNvPr id="509" name="Arrow"/>
              <p:cNvSpPr/>
              <p:nvPr/>
            </p:nvSpPr>
            <p:spPr>
              <a:xfrm rot="21600000">
                <a:off x="-1" y="727642"/>
                <a:ext cx="1281494" cy="426753"/>
              </a:xfrm>
              <a:prstGeom prst="rightArrow">
                <a:avLst>
                  <a:gd name="adj1" fmla="val 32000"/>
                  <a:gd name="adj2" fmla="val 183471"/>
                </a:avLst>
              </a:prstGeom>
              <a:gradFill flip="none" rotWithShape="1">
                <a:gsLst>
                  <a:gs pos="0">
                    <a:srgbClr val="FBFBFB"/>
                  </a:gs>
                  <a:gs pos="100000">
                    <a:srgbClr val="BEBEBE"/>
                  </a:gs>
                </a:gsLst>
                <a:lin ang="5400000" scaled="0"/>
              </a:gradFill>
              <a:ln w="12700" cap="flat">
                <a:noFill/>
                <a:miter lim="400000"/>
              </a:ln>
              <a:effectLst>
                <a:outerShdw sx="100000" sy="100000" kx="0" ky="0" algn="b" rotWithShape="0" blurRad="38100" dist="193724" dir="5400000">
                  <a:srgbClr val="000000">
                    <a:alpha val="50000"/>
                  </a:srgbClr>
                </a:outerShdw>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sp>
            <p:nvSpPr>
              <p:cNvPr id="510" name="Oval"/>
              <p:cNvSpPr/>
              <p:nvPr/>
            </p:nvSpPr>
            <p:spPr>
              <a:xfrm rot="21600000">
                <a:off x="433691" y="37634"/>
                <a:ext cx="1769325" cy="1772628"/>
              </a:xfrm>
              <a:prstGeom prst="ellipse">
                <a:avLst/>
              </a:prstGeom>
              <a:noFill/>
              <a:ln w="25400" cap="flat">
                <a:solidFill>
                  <a:srgbClr val="85888D"/>
                </a:solidFill>
                <a:prstDash val="sysDot"/>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grpSp>
        <p:sp>
          <p:nvSpPr>
            <p:cNvPr id="512" name="Line"/>
            <p:cNvSpPr/>
            <p:nvPr/>
          </p:nvSpPr>
          <p:spPr>
            <a:xfrm>
              <a:off x="4008783" y="3273038"/>
              <a:ext cx="693459" cy="443180"/>
            </a:xfrm>
            <a:prstGeom prst="line">
              <a:avLst/>
            </a:prstGeom>
            <a:noFill/>
            <a:ln w="25400" cap="flat">
              <a:solidFill>
                <a:srgbClr val="000000"/>
              </a:solidFill>
              <a:prstDash val="solid"/>
              <a:miter lim="400000"/>
              <a:headEnd type="triangle" w="med" len="med"/>
              <a:tailEnd type="triangle" w="med" len="med"/>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grpSp>
          <p:nvGrpSpPr>
            <p:cNvPr id="516" name="Group"/>
            <p:cNvGrpSpPr/>
            <p:nvPr/>
          </p:nvGrpSpPr>
          <p:grpSpPr>
            <a:xfrm rot="20092808">
              <a:off x="2544979" y="4625855"/>
              <a:ext cx="2203017" cy="1810263"/>
              <a:chOff x="0" y="0"/>
              <a:chExt cx="2203015" cy="1810262"/>
            </a:xfrm>
          </p:grpSpPr>
          <p:pic>
            <p:nvPicPr>
              <p:cNvPr id="513" name="image48.png" descr="image48.png"/>
              <p:cNvPicPr>
                <a:picLocks noChangeAspect="1"/>
              </p:cNvPicPr>
              <p:nvPr/>
            </p:nvPicPr>
            <p:blipFill>
              <a:blip r:embed="rId2">
                <a:extLst/>
              </a:blip>
              <a:stretch>
                <a:fillRect/>
              </a:stretch>
            </p:blipFill>
            <p:spPr>
              <a:xfrm>
                <a:off x="478359" y="0"/>
                <a:ext cx="1595084" cy="1745477"/>
              </a:xfrm>
              <a:prstGeom prst="rect">
                <a:avLst/>
              </a:prstGeom>
              <a:ln w="12700" cap="flat">
                <a:noFill/>
                <a:miter lim="400000"/>
              </a:ln>
              <a:effectLst/>
            </p:spPr>
          </p:pic>
          <p:sp>
            <p:nvSpPr>
              <p:cNvPr id="514" name="Arrow"/>
              <p:cNvSpPr/>
              <p:nvPr/>
            </p:nvSpPr>
            <p:spPr>
              <a:xfrm>
                <a:off x="0" y="727642"/>
                <a:ext cx="1281493" cy="426753"/>
              </a:xfrm>
              <a:prstGeom prst="rightArrow">
                <a:avLst>
                  <a:gd name="adj1" fmla="val 32000"/>
                  <a:gd name="adj2" fmla="val 183471"/>
                </a:avLst>
              </a:prstGeom>
              <a:gradFill flip="none" rotWithShape="1">
                <a:gsLst>
                  <a:gs pos="0">
                    <a:srgbClr val="FBFBFB"/>
                  </a:gs>
                  <a:gs pos="100000">
                    <a:srgbClr val="BEBEBE"/>
                  </a:gs>
                </a:gsLst>
                <a:lin ang="5400000" scaled="0"/>
              </a:gradFill>
              <a:ln w="12700" cap="flat">
                <a:noFill/>
                <a:miter lim="400000"/>
              </a:ln>
              <a:effectLst>
                <a:outerShdw sx="100000" sy="100000" kx="0" ky="0" algn="b" rotWithShape="0" blurRad="38100" dist="193724" dir="5400000">
                  <a:srgbClr val="000000">
                    <a:alpha val="50000"/>
                  </a:srgbClr>
                </a:outerShdw>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sp>
            <p:nvSpPr>
              <p:cNvPr id="515" name="Oval"/>
              <p:cNvSpPr/>
              <p:nvPr/>
            </p:nvSpPr>
            <p:spPr>
              <a:xfrm>
                <a:off x="433692" y="37634"/>
                <a:ext cx="1769324" cy="1772629"/>
              </a:xfrm>
              <a:prstGeom prst="ellipse">
                <a:avLst/>
              </a:prstGeom>
              <a:noFill/>
              <a:ln w="25400" cap="flat">
                <a:solidFill>
                  <a:srgbClr val="85888D"/>
                </a:solidFill>
                <a:prstDash val="sysDot"/>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grpSp>
        <p:sp>
          <p:nvSpPr>
            <p:cNvPr id="517" name="Line"/>
            <p:cNvSpPr/>
            <p:nvPr/>
          </p:nvSpPr>
          <p:spPr>
            <a:xfrm flipV="1">
              <a:off x="4454904" y="4243856"/>
              <a:ext cx="624210" cy="624210"/>
            </a:xfrm>
            <a:prstGeom prst="line">
              <a:avLst/>
            </a:prstGeom>
            <a:noFill/>
            <a:ln w="25400" cap="flat">
              <a:solidFill>
                <a:srgbClr val="000000"/>
              </a:solidFill>
              <a:prstDash val="solid"/>
              <a:miter lim="400000"/>
              <a:headEnd type="triangle" w="med" len="med"/>
              <a:tailEnd type="triangle" w="med" len="med"/>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grpSp>
          <p:nvGrpSpPr>
            <p:cNvPr id="521" name="Group"/>
            <p:cNvGrpSpPr/>
            <p:nvPr/>
          </p:nvGrpSpPr>
          <p:grpSpPr>
            <a:xfrm rot="11964420">
              <a:off x="6325210" y="3749756"/>
              <a:ext cx="2203017" cy="1810263"/>
              <a:chOff x="0" y="0"/>
              <a:chExt cx="2203015" cy="1810262"/>
            </a:xfrm>
          </p:grpSpPr>
          <p:pic>
            <p:nvPicPr>
              <p:cNvPr id="518" name="image48.png" descr="image48.png"/>
              <p:cNvPicPr>
                <a:picLocks noChangeAspect="1"/>
              </p:cNvPicPr>
              <p:nvPr/>
            </p:nvPicPr>
            <p:blipFill>
              <a:blip r:embed="rId2">
                <a:extLst/>
              </a:blip>
              <a:stretch>
                <a:fillRect/>
              </a:stretch>
            </p:blipFill>
            <p:spPr>
              <a:xfrm rot="21600000">
                <a:off x="478359" y="-1"/>
                <a:ext cx="1595084" cy="1745478"/>
              </a:xfrm>
              <a:prstGeom prst="rect">
                <a:avLst/>
              </a:prstGeom>
              <a:ln w="12700" cap="flat">
                <a:noFill/>
                <a:miter lim="400000"/>
              </a:ln>
              <a:effectLst/>
            </p:spPr>
          </p:pic>
          <p:sp>
            <p:nvSpPr>
              <p:cNvPr id="519" name="Arrow"/>
              <p:cNvSpPr/>
              <p:nvPr/>
            </p:nvSpPr>
            <p:spPr>
              <a:xfrm rot="21600000">
                <a:off x="-1" y="727642"/>
                <a:ext cx="1281494" cy="426753"/>
              </a:xfrm>
              <a:prstGeom prst="rightArrow">
                <a:avLst>
                  <a:gd name="adj1" fmla="val 32000"/>
                  <a:gd name="adj2" fmla="val 183471"/>
                </a:avLst>
              </a:prstGeom>
              <a:gradFill flip="none" rotWithShape="1">
                <a:gsLst>
                  <a:gs pos="0">
                    <a:srgbClr val="FBFBFB"/>
                  </a:gs>
                  <a:gs pos="100000">
                    <a:srgbClr val="BEBEBE"/>
                  </a:gs>
                </a:gsLst>
                <a:lin ang="5400000" scaled="0"/>
              </a:gradFill>
              <a:ln w="12700" cap="flat">
                <a:noFill/>
                <a:miter lim="400000"/>
              </a:ln>
              <a:effectLst>
                <a:outerShdw sx="100000" sy="100000" kx="0" ky="0" algn="b" rotWithShape="0" blurRad="38100" dist="193724" dir="5400000">
                  <a:srgbClr val="000000">
                    <a:alpha val="50000"/>
                  </a:srgbClr>
                </a:outerShdw>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sp>
            <p:nvSpPr>
              <p:cNvPr id="520" name="Oval"/>
              <p:cNvSpPr/>
              <p:nvPr/>
            </p:nvSpPr>
            <p:spPr>
              <a:xfrm rot="21600000">
                <a:off x="433691" y="37634"/>
                <a:ext cx="1769325" cy="1772628"/>
              </a:xfrm>
              <a:prstGeom prst="ellipse">
                <a:avLst/>
              </a:prstGeom>
              <a:noFill/>
              <a:ln w="25400" cap="flat">
                <a:solidFill>
                  <a:srgbClr val="85888D"/>
                </a:solidFill>
                <a:prstDash val="sysDot"/>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grpSp>
        <p:sp>
          <p:nvSpPr>
            <p:cNvPr id="522" name="Line"/>
            <p:cNvSpPr/>
            <p:nvPr/>
          </p:nvSpPr>
          <p:spPr>
            <a:xfrm flipH="1" flipV="1">
              <a:off x="5869518" y="4036762"/>
              <a:ext cx="536811" cy="201512"/>
            </a:xfrm>
            <a:prstGeom prst="line">
              <a:avLst/>
            </a:prstGeom>
            <a:noFill/>
            <a:ln w="25400" cap="flat">
              <a:solidFill>
                <a:srgbClr val="000000"/>
              </a:solidFill>
              <a:prstDash val="solid"/>
              <a:miter lim="400000"/>
              <a:headEnd type="triangle" w="med" len="med"/>
              <a:tailEnd type="triangle" w="med" len="med"/>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grpSp>
          <p:nvGrpSpPr>
            <p:cNvPr id="526" name="Group"/>
            <p:cNvGrpSpPr/>
            <p:nvPr/>
          </p:nvGrpSpPr>
          <p:grpSpPr>
            <a:xfrm rot="5390414">
              <a:off x="4189021" y="864438"/>
              <a:ext cx="2203016" cy="1810263"/>
              <a:chOff x="0" y="0"/>
              <a:chExt cx="2203015" cy="1810262"/>
            </a:xfrm>
          </p:grpSpPr>
          <p:pic>
            <p:nvPicPr>
              <p:cNvPr id="523" name="image48.png" descr="image48.png"/>
              <p:cNvPicPr>
                <a:picLocks noChangeAspect="1"/>
              </p:cNvPicPr>
              <p:nvPr/>
            </p:nvPicPr>
            <p:blipFill>
              <a:blip r:embed="rId2">
                <a:extLst/>
              </a:blip>
              <a:stretch>
                <a:fillRect/>
              </a:stretch>
            </p:blipFill>
            <p:spPr>
              <a:xfrm rot="21600000">
                <a:off x="478359" y="-1"/>
                <a:ext cx="1595084" cy="1745478"/>
              </a:xfrm>
              <a:prstGeom prst="rect">
                <a:avLst/>
              </a:prstGeom>
              <a:ln w="12700" cap="flat">
                <a:noFill/>
                <a:miter lim="400000"/>
              </a:ln>
              <a:effectLst/>
            </p:spPr>
          </p:pic>
          <p:sp>
            <p:nvSpPr>
              <p:cNvPr id="524" name="Arrow"/>
              <p:cNvSpPr/>
              <p:nvPr/>
            </p:nvSpPr>
            <p:spPr>
              <a:xfrm rot="21600000">
                <a:off x="-1" y="727642"/>
                <a:ext cx="1281494" cy="426753"/>
              </a:xfrm>
              <a:prstGeom prst="rightArrow">
                <a:avLst>
                  <a:gd name="adj1" fmla="val 32000"/>
                  <a:gd name="adj2" fmla="val 183471"/>
                </a:avLst>
              </a:prstGeom>
              <a:gradFill flip="none" rotWithShape="1">
                <a:gsLst>
                  <a:gs pos="0">
                    <a:srgbClr val="FBFBFB"/>
                  </a:gs>
                  <a:gs pos="100000">
                    <a:srgbClr val="BEBEBE"/>
                  </a:gs>
                </a:gsLst>
                <a:lin ang="5400000" scaled="0"/>
              </a:gradFill>
              <a:ln w="12700" cap="flat">
                <a:noFill/>
                <a:miter lim="400000"/>
              </a:ln>
              <a:effectLst>
                <a:outerShdw sx="100000" sy="100000" kx="0" ky="0" algn="b" rotWithShape="0" blurRad="38100" dist="193724" dir="5400000">
                  <a:srgbClr val="000000">
                    <a:alpha val="50000"/>
                  </a:srgbClr>
                </a:outerShdw>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sp>
            <p:nvSpPr>
              <p:cNvPr id="525" name="Oval"/>
              <p:cNvSpPr/>
              <p:nvPr/>
            </p:nvSpPr>
            <p:spPr>
              <a:xfrm rot="21600000">
                <a:off x="433691" y="37634"/>
                <a:ext cx="1769325" cy="1772629"/>
              </a:xfrm>
              <a:prstGeom prst="ellipse">
                <a:avLst/>
              </a:prstGeom>
              <a:noFill/>
              <a:ln w="25400" cap="flat">
                <a:solidFill>
                  <a:srgbClr val="85888D"/>
                </a:solidFill>
                <a:prstDash val="sysDot"/>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grpSp>
        <p:sp>
          <p:nvSpPr>
            <p:cNvPr id="527" name="Line"/>
            <p:cNvSpPr/>
            <p:nvPr/>
          </p:nvSpPr>
          <p:spPr>
            <a:xfrm>
              <a:off x="5239708" y="2870560"/>
              <a:ext cx="1" cy="822978"/>
            </a:xfrm>
            <a:prstGeom prst="line">
              <a:avLst/>
            </a:prstGeom>
            <a:noFill/>
            <a:ln w="25400" cap="flat">
              <a:solidFill>
                <a:srgbClr val="000000"/>
              </a:solidFill>
              <a:prstDash val="solid"/>
              <a:miter lim="400000"/>
              <a:headEnd type="triangle" w="med" len="med"/>
              <a:tailEnd type="triangle" w="med" len="med"/>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sp>
          <p:nvSpPr>
            <p:cNvPr id="528" name="similarity…"/>
            <p:cNvSpPr/>
            <p:nvPr/>
          </p:nvSpPr>
          <p:spPr>
            <a:xfrm>
              <a:off x="4728525" y="3686522"/>
              <a:ext cx="1114709" cy="487920"/>
            </a:xfrm>
            <a:prstGeom prst="rect">
              <a:avLst/>
            </a:prstGeom>
            <a:gradFill flip="none" rotWithShape="1">
              <a:gsLst>
                <a:gs pos="0">
                  <a:srgbClr val="FBFBFB"/>
                </a:gs>
                <a:gs pos="100000">
                  <a:srgbClr val="BEBEBE"/>
                </a:gs>
              </a:gsLst>
              <a:lin ang="5400000" scaled="0"/>
            </a:gra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900">
                  <a:latin typeface="Helvetica Light"/>
                  <a:ea typeface="Helvetica Light"/>
                  <a:cs typeface="Helvetica Light"/>
                  <a:sym typeface="Helvetica Light"/>
                </a:defRPr>
              </a:pPr>
              <a:r>
                <a:t>similarity </a:t>
              </a:r>
            </a:p>
            <a:p>
              <a:pPr>
                <a:defRPr sz="900">
                  <a:latin typeface="Helvetica Light"/>
                  <a:ea typeface="Helvetica Light"/>
                  <a:cs typeface="Helvetica Light"/>
                  <a:sym typeface="Helvetica Light"/>
                </a:defRPr>
              </a:pPr>
              <a:r>
                <a:t>measure</a:t>
              </a:r>
            </a:p>
          </p:txBody>
        </p:sp>
        <p:pic>
          <p:nvPicPr>
            <p:cNvPr id="529" name="image49.png" descr="image49.png"/>
            <p:cNvPicPr>
              <a:picLocks noChangeAspect="1"/>
            </p:cNvPicPr>
            <p:nvPr/>
          </p:nvPicPr>
          <p:blipFill>
            <a:blip r:embed="rId3">
              <a:extLst/>
            </a:blip>
            <a:stretch>
              <a:fillRect/>
            </a:stretch>
          </p:blipFill>
          <p:spPr>
            <a:xfrm>
              <a:off x="4465820" y="57601"/>
              <a:ext cx="1547776" cy="595299"/>
            </a:xfrm>
            <a:prstGeom prst="rect">
              <a:avLst/>
            </a:prstGeom>
            <a:ln w="12700" cap="flat">
              <a:noFill/>
              <a:miter lim="400000"/>
            </a:ln>
            <a:effectLst/>
          </p:spPr>
        </p:pic>
        <p:pic>
          <p:nvPicPr>
            <p:cNvPr id="530" name="image50.png" descr="image50.png"/>
            <p:cNvPicPr>
              <a:picLocks noChangeAspect="1"/>
            </p:cNvPicPr>
            <p:nvPr/>
          </p:nvPicPr>
          <p:blipFill>
            <a:blip r:embed="rId4">
              <a:extLst/>
            </a:blip>
            <a:stretch>
              <a:fillRect/>
            </a:stretch>
          </p:blipFill>
          <p:spPr>
            <a:xfrm>
              <a:off x="8436322" y="4929367"/>
              <a:ext cx="1547775" cy="866754"/>
            </a:xfrm>
            <a:prstGeom prst="rect">
              <a:avLst/>
            </a:prstGeom>
            <a:ln w="12700" cap="flat">
              <a:noFill/>
              <a:miter lim="400000"/>
            </a:ln>
            <a:effectLst/>
          </p:spPr>
        </p:pic>
        <p:pic>
          <p:nvPicPr>
            <p:cNvPr id="531" name="image51.png" descr="image51.png"/>
            <p:cNvPicPr>
              <a:picLocks noChangeAspect="1"/>
            </p:cNvPicPr>
            <p:nvPr/>
          </p:nvPicPr>
          <p:blipFill>
            <a:blip r:embed="rId5">
              <a:extLst/>
            </a:blip>
            <a:stretch>
              <a:fillRect/>
            </a:stretch>
          </p:blipFill>
          <p:spPr>
            <a:xfrm>
              <a:off x="8935652" y="3782476"/>
              <a:ext cx="732989" cy="710084"/>
            </a:xfrm>
            <a:prstGeom prst="rect">
              <a:avLst/>
            </a:prstGeom>
            <a:ln w="12700" cap="flat">
              <a:noFill/>
              <a:miter lim="400000"/>
            </a:ln>
            <a:effectLst/>
          </p:spPr>
        </p:pic>
        <p:pic>
          <p:nvPicPr>
            <p:cNvPr id="532" name="image52.png" descr="image52.png"/>
            <p:cNvPicPr>
              <a:picLocks noChangeAspect="1"/>
            </p:cNvPicPr>
            <p:nvPr/>
          </p:nvPicPr>
          <p:blipFill>
            <a:blip r:embed="rId6">
              <a:extLst/>
            </a:blip>
            <a:stretch>
              <a:fillRect/>
            </a:stretch>
          </p:blipFill>
          <p:spPr>
            <a:xfrm>
              <a:off x="193279" y="1807448"/>
              <a:ext cx="2010099" cy="328926"/>
            </a:xfrm>
            <a:prstGeom prst="rect">
              <a:avLst/>
            </a:prstGeom>
            <a:ln w="12700" cap="flat">
              <a:noFill/>
              <a:miter lim="400000"/>
            </a:ln>
            <a:effectLst/>
          </p:spPr>
        </p:pic>
        <p:pic>
          <p:nvPicPr>
            <p:cNvPr id="533" name="image53.png" descr="image53.png"/>
            <p:cNvPicPr>
              <a:picLocks noChangeAspect="1"/>
            </p:cNvPicPr>
            <p:nvPr/>
          </p:nvPicPr>
          <p:blipFill>
            <a:blip r:embed="rId7">
              <a:extLst/>
            </a:blip>
            <a:stretch>
              <a:fillRect/>
            </a:stretch>
          </p:blipFill>
          <p:spPr>
            <a:xfrm>
              <a:off x="828444" y="5900042"/>
              <a:ext cx="1846555" cy="411489"/>
            </a:xfrm>
            <a:prstGeom prst="rect">
              <a:avLst/>
            </a:prstGeom>
            <a:ln w="12700" cap="flat">
              <a:noFill/>
              <a:miter lim="400000"/>
            </a:ln>
            <a:effectLst/>
          </p:spPr>
        </p:pic>
        <p:pic>
          <p:nvPicPr>
            <p:cNvPr id="534" name="image7.tif" descr="image7.tif"/>
            <p:cNvPicPr>
              <a:picLocks noChangeAspect="1"/>
            </p:cNvPicPr>
            <p:nvPr/>
          </p:nvPicPr>
          <p:blipFill>
            <a:blip r:embed="rId8">
              <a:extLst/>
            </a:blip>
            <a:stretch>
              <a:fillRect/>
            </a:stretch>
          </p:blipFill>
          <p:spPr>
            <a:xfrm>
              <a:off x="7121104" y="0"/>
              <a:ext cx="3970344" cy="2977757"/>
            </a:xfrm>
            <a:prstGeom prst="rect">
              <a:avLst/>
            </a:prstGeom>
            <a:ln w="12700" cap="flat">
              <a:noFill/>
              <a:miter lim="400000"/>
            </a:ln>
            <a:effectLst/>
          </p:spPr>
        </p:pic>
        <p:sp>
          <p:nvSpPr>
            <p:cNvPr id="535" name="Line"/>
            <p:cNvSpPr/>
            <p:nvPr/>
          </p:nvSpPr>
          <p:spPr>
            <a:xfrm>
              <a:off x="9286756" y="2841030"/>
              <a:ext cx="1" cy="2040039"/>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sp>
          <p:nvSpPr>
            <p:cNvPr id="536" name="Line"/>
            <p:cNvSpPr/>
            <p:nvPr/>
          </p:nvSpPr>
          <p:spPr>
            <a:xfrm flipV="1">
              <a:off x="5741886" y="2827884"/>
              <a:ext cx="1539287" cy="980194"/>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pic>
          <p:nvPicPr>
            <p:cNvPr id="537" name="image54.png" descr="image54.png"/>
            <p:cNvPicPr>
              <a:picLocks noChangeAspect="1"/>
            </p:cNvPicPr>
            <p:nvPr/>
          </p:nvPicPr>
          <p:blipFill>
            <a:blip r:embed="rId9">
              <a:extLst/>
            </a:blip>
            <a:stretch>
              <a:fillRect/>
            </a:stretch>
          </p:blipFill>
          <p:spPr>
            <a:xfrm>
              <a:off x="0" y="2326658"/>
              <a:ext cx="2396658" cy="1544667"/>
            </a:xfrm>
            <a:prstGeom prst="rect">
              <a:avLst/>
            </a:prstGeom>
            <a:ln w="12700" cap="flat">
              <a:noFill/>
              <a:miter lim="400000"/>
            </a:ln>
            <a:effectLst/>
          </p:spPr>
        </p:pic>
        <p:pic>
          <p:nvPicPr>
            <p:cNvPr id="538" name="image55.png" descr="image55.png"/>
            <p:cNvPicPr>
              <a:picLocks noChangeAspect="1"/>
            </p:cNvPicPr>
            <p:nvPr/>
          </p:nvPicPr>
          <p:blipFill>
            <a:blip r:embed="rId10">
              <a:extLst/>
            </a:blip>
            <a:stretch>
              <a:fillRect/>
            </a:stretch>
          </p:blipFill>
          <p:spPr>
            <a:xfrm>
              <a:off x="9630103" y="2974069"/>
              <a:ext cx="2396658" cy="1773961"/>
            </a:xfrm>
            <a:prstGeom prst="rect">
              <a:avLst/>
            </a:prstGeom>
            <a:ln w="12700" cap="flat">
              <a:noFill/>
              <a:miter lim="400000"/>
            </a:ln>
            <a:effectLst/>
          </p:spPr>
        </p:pic>
        <p:sp>
          <p:nvSpPr>
            <p:cNvPr id="539" name="Variant-…"/>
            <p:cNvSpPr txBox="1"/>
            <p:nvPr/>
          </p:nvSpPr>
          <p:spPr>
            <a:xfrm>
              <a:off x="735316" y="2637275"/>
              <a:ext cx="956806" cy="9234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b="1" sz="1100"/>
              </a:pPr>
              <a:r>
                <a:t>Variant-</a:t>
              </a:r>
            </a:p>
            <a:p>
              <a:pPr>
                <a:defRPr b="1" sz="1100"/>
              </a:pPr>
              <a:r>
                <a:t>TTS-</a:t>
              </a:r>
            </a:p>
            <a:p>
              <a:pPr>
                <a:defRPr b="1" sz="1100"/>
              </a:pPr>
              <a:r>
                <a:t>protein-</a:t>
              </a:r>
            </a:p>
            <a:p>
              <a:pPr>
                <a:defRPr b="1" sz="1100"/>
              </a:pPr>
              <a:r>
                <a:t>Pathology</a:t>
              </a:r>
            </a:p>
          </p:txBody>
        </p:sp>
        <p:sp>
          <p:nvSpPr>
            <p:cNvPr id="540" name="Disease Causing Variants"/>
            <p:cNvSpPr txBox="1"/>
            <p:nvPr/>
          </p:nvSpPr>
          <p:spPr>
            <a:xfrm>
              <a:off x="8204219" y="5951882"/>
              <a:ext cx="2011980" cy="3078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1000"/>
              </a:lvl1pPr>
            </a:lstStyle>
            <a:p>
              <a:pPr/>
              <a:r>
                <a:t>Disease Causing Variants</a:t>
              </a:r>
            </a:p>
          </p:txBody>
        </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3" name="image93.png" descr="image93.png"/>
          <p:cNvPicPr>
            <a:picLocks noChangeAspect="1"/>
          </p:cNvPicPr>
          <p:nvPr/>
        </p:nvPicPr>
        <p:blipFill>
          <a:blip r:embed="rId2">
            <a:extLst/>
          </a:blip>
          <a:stretch>
            <a:fillRect/>
          </a:stretch>
        </p:blipFill>
        <p:spPr>
          <a:xfrm>
            <a:off x="404414" y="38134"/>
            <a:ext cx="12196078" cy="9081486"/>
          </a:xfrm>
          <a:prstGeom prst="rect">
            <a:avLst/>
          </a:prstGeom>
          <a:ln w="12700">
            <a:miter lim="400000"/>
          </a:ln>
        </p:spPr>
      </p:pic>
      <p:sp>
        <p:nvSpPr>
          <p:cNvPr id="544" name="Shape 242"/>
          <p:cNvSpPr txBox="1"/>
          <p:nvPr/>
        </p:nvSpPr>
        <p:spPr>
          <a:xfrm>
            <a:off x="556782" y="482917"/>
            <a:ext cx="2248866" cy="1638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a:defRPr sz="3600">
                <a:latin typeface="Helvetica Light"/>
                <a:ea typeface="Helvetica Light"/>
                <a:cs typeface="Helvetica Light"/>
                <a:sym typeface="Helvetica Light"/>
              </a:defRPr>
            </a:pPr>
            <a:r>
              <a:t>Combine </a:t>
            </a:r>
          </a:p>
          <a:p>
            <a:pPr>
              <a:defRPr sz="3600">
                <a:latin typeface="Helvetica Light"/>
                <a:ea typeface="Helvetica Light"/>
                <a:cs typeface="Helvetica Light"/>
                <a:sym typeface="Helvetica Light"/>
              </a:defRPr>
            </a:pPr>
            <a:r>
              <a:t>FANTOM5</a:t>
            </a:r>
          </a:p>
          <a:p>
            <a:pPr>
              <a:defRPr sz="3600">
                <a:latin typeface="Helvetica Light"/>
                <a:ea typeface="Helvetica Light"/>
                <a:cs typeface="Helvetica Light"/>
                <a:sym typeface="Helvetica Light"/>
              </a:defRPr>
            </a:pPr>
            <a:r>
              <a:t>&amp;LOVD</a:t>
            </a:r>
          </a:p>
        </p:txBody>
      </p:sp>
      <p:pic>
        <p:nvPicPr>
          <p:cNvPr id="545" name="image5.png" descr="image5.png"/>
          <p:cNvPicPr>
            <a:picLocks noChangeAspect="1"/>
          </p:cNvPicPr>
          <p:nvPr/>
        </p:nvPicPr>
        <p:blipFill>
          <a:blip r:embed="rId3">
            <a:extLst/>
          </a:blip>
          <a:stretch>
            <a:fillRect/>
          </a:stretch>
        </p:blipFill>
        <p:spPr>
          <a:xfrm>
            <a:off x="11013515" y="7874634"/>
            <a:ext cx="1346203" cy="1270003"/>
          </a:xfrm>
          <a:prstGeom prst="rect">
            <a:avLst/>
          </a:prstGeom>
          <a:ln w="12700">
            <a:miter lim="400000"/>
          </a:ln>
        </p:spPr>
      </p:pic>
      <p:pic>
        <p:nvPicPr>
          <p:cNvPr id="546" name="image94.png" descr="image94.png"/>
          <p:cNvPicPr>
            <a:picLocks noChangeAspect="1"/>
          </p:cNvPicPr>
          <p:nvPr/>
        </p:nvPicPr>
        <p:blipFill>
          <a:blip r:embed="rId4">
            <a:extLst/>
          </a:blip>
          <a:stretch>
            <a:fillRect/>
          </a:stretch>
        </p:blipFill>
        <p:spPr>
          <a:xfrm>
            <a:off x="11140523" y="6752897"/>
            <a:ext cx="1038647" cy="1121738"/>
          </a:xfrm>
          <a:prstGeom prst="rect">
            <a:avLst/>
          </a:prstGeom>
          <a:ln w="12700">
            <a:miter lim="400000"/>
          </a:ln>
        </p:spPr>
      </p:pic>
      <p:grpSp>
        <p:nvGrpSpPr>
          <p:cNvPr id="549" name="Shape 245"/>
          <p:cNvGrpSpPr/>
          <p:nvPr/>
        </p:nvGrpSpPr>
        <p:grpSpPr>
          <a:xfrm>
            <a:off x="3414712" y="3352800"/>
            <a:ext cx="4220107" cy="1827412"/>
            <a:chOff x="0" y="0"/>
            <a:chExt cx="4220105" cy="1827411"/>
          </a:xfrm>
        </p:grpSpPr>
        <p:sp>
          <p:nvSpPr>
            <p:cNvPr id="547" name="Rounded Rectangle"/>
            <p:cNvSpPr/>
            <p:nvPr/>
          </p:nvSpPr>
          <p:spPr>
            <a:xfrm>
              <a:off x="-1" y="0"/>
              <a:ext cx="4220107" cy="1827412"/>
            </a:xfrm>
            <a:prstGeom prst="roundRect">
              <a:avLst>
                <a:gd name="adj" fmla="val 10425"/>
              </a:avLst>
            </a:prstGeom>
            <a:gradFill flip="none" rotWithShape="1">
              <a:gsLst>
                <a:gs pos="0">
                  <a:srgbClr val="CE2100"/>
                </a:gs>
                <a:gs pos="100000">
                  <a:srgbClr val="FFA3A1"/>
                </a:gs>
              </a:gsLst>
              <a:lin ang="16200000" scaled="0"/>
            </a:gradFill>
            <a:ln w="9525" cap="flat">
              <a:solidFill>
                <a:srgbClr val="C82101"/>
              </a:solidFill>
              <a:prstDash val="solid"/>
              <a:round/>
            </a:ln>
            <a:effectLst>
              <a:outerShdw sx="100000" sy="100000" kx="0" ky="0" algn="b" rotWithShape="0" blurRad="50800" dist="12700" dir="0">
                <a:srgbClr val="000000">
                  <a:alpha val="50000"/>
                </a:srgbClr>
              </a:outerShdw>
            </a:effectLst>
          </p:spPr>
          <p:txBody>
            <a:bodyPr wrap="square" lIns="50800" tIns="50800" rIns="50800" bIns="50800" numCol="1" anchor="ctr">
              <a:noAutofit/>
            </a:bodyPr>
            <a:lstStyle/>
            <a:p>
              <a:pPr>
                <a:defRPr sz="1800">
                  <a:latin typeface="Helvetica Light"/>
                  <a:ea typeface="Helvetica Light"/>
                  <a:cs typeface="Helvetica Light"/>
                  <a:sym typeface="Helvetica Light"/>
                </a:defRPr>
              </a:pPr>
            </a:p>
          </p:txBody>
        </p:sp>
        <p:sp>
          <p:nvSpPr>
            <p:cNvPr id="548" name="&gt; 20% of known…"/>
            <p:cNvSpPr txBox="1"/>
            <p:nvPr/>
          </p:nvSpPr>
          <p:spPr>
            <a:xfrm>
              <a:off x="55798" y="139005"/>
              <a:ext cx="4108510" cy="154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b="1" sz="3200">
                  <a:solidFill>
                    <a:srgbClr val="FFFFFF"/>
                  </a:solidFill>
                </a:defRPr>
              </a:pPr>
              <a:r>
                <a:t>&gt; 20% of known</a:t>
              </a:r>
            </a:p>
            <a:p>
              <a:pPr>
                <a:defRPr b="1" sz="3200">
                  <a:solidFill>
                    <a:srgbClr val="FFFFFF"/>
                  </a:solidFill>
                </a:defRPr>
              </a:pPr>
              <a:r>
                <a:t>disease-causing</a:t>
              </a:r>
            </a:p>
            <a:p>
              <a:pPr>
                <a:defRPr b="1" sz="3200">
                  <a:solidFill>
                    <a:srgbClr val="FFFFFF"/>
                  </a:solidFill>
                </a:defRPr>
              </a:pPr>
              <a:r>
                <a:t>Variants map to TSS</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549"/>
                                        </p:tgtEl>
                                        <p:attrNameLst>
                                          <p:attrName>style.visibility</p:attrName>
                                        </p:attrNameLst>
                                      </p:cBhvr>
                                      <p:to>
                                        <p:strVal val="visible"/>
                                      </p:to>
                                    </p:set>
                                    <p:animEffect filter="dissolve" transition="in">
                                      <p:cBhvr>
                                        <p:cTn id="7" dur="1500"/>
                                        <p:tgtEl>
                                          <p:spTgt spid="5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9"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63" name="Group"/>
          <p:cNvGrpSpPr/>
          <p:nvPr/>
        </p:nvGrpSpPr>
        <p:grpSpPr>
          <a:xfrm>
            <a:off x="-824809" y="1165335"/>
            <a:ext cx="6056840" cy="5226222"/>
            <a:chOff x="0" y="0"/>
            <a:chExt cx="6056839" cy="5226221"/>
          </a:xfrm>
        </p:grpSpPr>
        <p:grpSp>
          <p:nvGrpSpPr>
            <p:cNvPr id="560" name="Group"/>
            <p:cNvGrpSpPr/>
            <p:nvPr/>
          </p:nvGrpSpPr>
          <p:grpSpPr>
            <a:xfrm>
              <a:off x="1325173" y="1604972"/>
              <a:ext cx="3843670" cy="3621250"/>
              <a:chOff x="0" y="0"/>
              <a:chExt cx="3843669" cy="3621249"/>
            </a:xfrm>
          </p:grpSpPr>
          <p:grpSp>
            <p:nvGrpSpPr>
              <p:cNvPr id="553" name="Group"/>
              <p:cNvGrpSpPr/>
              <p:nvPr/>
            </p:nvGrpSpPr>
            <p:grpSpPr>
              <a:xfrm rot="9695228">
                <a:off x="1423293" y="281920"/>
                <a:ext cx="2134522" cy="2155958"/>
                <a:chOff x="0" y="0"/>
                <a:chExt cx="2134521" cy="2155956"/>
              </a:xfrm>
            </p:grpSpPr>
            <p:pic>
              <p:nvPicPr>
                <p:cNvPr id="551" name="image48.png" descr="image48.png"/>
                <p:cNvPicPr>
                  <a:picLocks noChangeAspect="1"/>
                </p:cNvPicPr>
                <p:nvPr/>
              </p:nvPicPr>
              <p:blipFill>
                <a:blip r:embed="rId2">
                  <a:extLst/>
                </a:blip>
                <a:stretch>
                  <a:fillRect/>
                </a:stretch>
              </p:blipFill>
              <p:spPr>
                <a:xfrm rot="11964420">
                  <a:off x="335032" y="302127"/>
                  <a:ext cx="1507993" cy="1650175"/>
                </a:xfrm>
                <a:prstGeom prst="rect">
                  <a:avLst/>
                </a:prstGeom>
                <a:ln w="12700" cap="flat">
                  <a:noFill/>
                  <a:miter lim="400000"/>
                </a:ln>
                <a:effectLst/>
              </p:spPr>
            </p:pic>
            <p:sp>
              <p:nvSpPr>
                <p:cNvPr id="552" name="Circle"/>
                <p:cNvSpPr/>
                <p:nvPr/>
              </p:nvSpPr>
              <p:spPr>
                <a:xfrm rot="11964420">
                  <a:off x="230901" y="230293"/>
                  <a:ext cx="1672720" cy="1675843"/>
                </a:xfrm>
                <a:prstGeom prst="ellipse">
                  <a:avLst/>
                </a:prstGeom>
                <a:noFill/>
                <a:ln w="25400" cap="flat">
                  <a:solidFill>
                    <a:srgbClr val="85888D"/>
                  </a:solidFill>
                  <a:prstDash val="sysDot"/>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grpSp>
          <p:grpSp>
            <p:nvGrpSpPr>
              <p:cNvPr id="556" name="Group"/>
              <p:cNvGrpSpPr/>
              <p:nvPr/>
            </p:nvGrpSpPr>
            <p:grpSpPr>
              <a:xfrm>
                <a:off x="-1" y="15718"/>
                <a:ext cx="2134523" cy="2155958"/>
                <a:chOff x="0" y="0"/>
                <a:chExt cx="2134521" cy="2155956"/>
              </a:xfrm>
            </p:grpSpPr>
            <p:pic>
              <p:nvPicPr>
                <p:cNvPr id="554" name="image48.png" descr="image48.png"/>
                <p:cNvPicPr>
                  <a:picLocks noChangeAspect="1"/>
                </p:cNvPicPr>
                <p:nvPr/>
              </p:nvPicPr>
              <p:blipFill>
                <a:blip r:embed="rId2">
                  <a:extLst/>
                </a:blip>
                <a:stretch>
                  <a:fillRect/>
                </a:stretch>
              </p:blipFill>
              <p:spPr>
                <a:xfrm rot="11964420">
                  <a:off x="335032" y="302127"/>
                  <a:ext cx="1507993" cy="1650175"/>
                </a:xfrm>
                <a:prstGeom prst="rect">
                  <a:avLst/>
                </a:prstGeom>
                <a:ln w="12700" cap="flat">
                  <a:noFill/>
                  <a:miter lim="400000"/>
                </a:ln>
                <a:effectLst/>
              </p:spPr>
            </p:pic>
            <p:sp>
              <p:nvSpPr>
                <p:cNvPr id="555" name="Circle"/>
                <p:cNvSpPr/>
                <p:nvPr/>
              </p:nvSpPr>
              <p:spPr>
                <a:xfrm rot="11964420">
                  <a:off x="230901" y="230293"/>
                  <a:ext cx="1672720" cy="1675843"/>
                </a:xfrm>
                <a:prstGeom prst="ellipse">
                  <a:avLst/>
                </a:prstGeom>
                <a:noFill/>
                <a:ln w="25400" cap="flat">
                  <a:solidFill>
                    <a:srgbClr val="85888D"/>
                  </a:solidFill>
                  <a:prstDash val="sysDot"/>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grpSp>
          <p:grpSp>
            <p:nvGrpSpPr>
              <p:cNvPr id="559" name="Group"/>
              <p:cNvGrpSpPr/>
              <p:nvPr/>
            </p:nvGrpSpPr>
            <p:grpSpPr>
              <a:xfrm rot="16501216">
                <a:off x="411728" y="1385772"/>
                <a:ext cx="2134522" cy="2155958"/>
                <a:chOff x="0" y="0"/>
                <a:chExt cx="2134521" cy="2155956"/>
              </a:xfrm>
            </p:grpSpPr>
            <p:pic>
              <p:nvPicPr>
                <p:cNvPr id="557" name="image48.png" descr="image48.png"/>
                <p:cNvPicPr>
                  <a:picLocks noChangeAspect="1"/>
                </p:cNvPicPr>
                <p:nvPr/>
              </p:nvPicPr>
              <p:blipFill>
                <a:blip r:embed="rId2">
                  <a:alphaModFix amt="75339"/>
                  <a:extLst/>
                </a:blip>
                <a:stretch>
                  <a:fillRect/>
                </a:stretch>
              </p:blipFill>
              <p:spPr>
                <a:xfrm rot="11964420">
                  <a:off x="335032" y="302127"/>
                  <a:ext cx="1507993" cy="1650175"/>
                </a:xfrm>
                <a:prstGeom prst="rect">
                  <a:avLst/>
                </a:prstGeom>
                <a:ln w="12700" cap="flat">
                  <a:noFill/>
                  <a:miter lim="400000"/>
                </a:ln>
                <a:effectLst/>
              </p:spPr>
            </p:pic>
            <p:sp>
              <p:nvSpPr>
                <p:cNvPr id="558" name="Circle"/>
                <p:cNvSpPr/>
                <p:nvPr/>
              </p:nvSpPr>
              <p:spPr>
                <a:xfrm rot="11964420">
                  <a:off x="230901" y="230293"/>
                  <a:ext cx="1672720" cy="1675843"/>
                </a:xfrm>
                <a:prstGeom prst="ellipse">
                  <a:avLst/>
                </a:prstGeom>
                <a:noFill/>
                <a:ln w="25400" cap="flat">
                  <a:solidFill>
                    <a:srgbClr val="85888D"/>
                  </a:solidFill>
                  <a:prstDash val="sysDot"/>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grpSp>
        </p:grpSp>
        <p:sp>
          <p:nvSpPr>
            <p:cNvPr id="561" name="A"/>
            <p:cNvSpPr txBox="1"/>
            <p:nvPr/>
          </p:nvSpPr>
          <p:spPr>
            <a:xfrm>
              <a:off x="2661490" y="0"/>
              <a:ext cx="419254"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600">
                  <a:latin typeface="Helvetica Light"/>
                  <a:ea typeface="Helvetica Light"/>
                  <a:cs typeface="Helvetica Light"/>
                  <a:sym typeface="Helvetica Light"/>
                </a:defRPr>
              </a:lvl1pPr>
            </a:lstStyle>
            <a:p>
              <a:pPr/>
              <a:r>
                <a:t>A</a:t>
              </a:r>
            </a:p>
          </p:txBody>
        </p:sp>
        <p:sp>
          <p:nvSpPr>
            <p:cNvPr id="562" name="conceptual similarity…"/>
            <p:cNvSpPr txBox="1"/>
            <p:nvPr/>
          </p:nvSpPr>
          <p:spPr>
            <a:xfrm>
              <a:off x="0" y="616122"/>
              <a:ext cx="6056840" cy="8293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b="1">
                  <a:latin typeface="+mj-lt"/>
                  <a:ea typeface="+mj-ea"/>
                  <a:cs typeface="+mj-cs"/>
                  <a:sym typeface="Helvetica Neue"/>
                </a:defRPr>
              </a:pPr>
              <a:r>
                <a:t>conceptual similarity</a:t>
              </a:r>
            </a:p>
            <a:p>
              <a:pPr>
                <a:defRPr b="1">
                  <a:solidFill>
                    <a:srgbClr val="0365C0"/>
                  </a:solidFill>
                  <a:latin typeface="+mj-lt"/>
                  <a:ea typeface="+mj-ea"/>
                  <a:cs typeface="+mj-cs"/>
                  <a:sym typeface="Helvetica Neue"/>
                </a:defRPr>
              </a:pPr>
              <a:r>
                <a:t>(hypothesis generation)</a:t>
              </a:r>
            </a:p>
          </p:txBody>
        </p:sp>
      </p:grpSp>
      <p:grpSp>
        <p:nvGrpSpPr>
          <p:cNvPr id="599" name="Group"/>
          <p:cNvGrpSpPr/>
          <p:nvPr/>
        </p:nvGrpSpPr>
        <p:grpSpPr>
          <a:xfrm>
            <a:off x="7820570" y="1165335"/>
            <a:ext cx="4736243" cy="4852443"/>
            <a:chOff x="0" y="0"/>
            <a:chExt cx="4736241" cy="4852442"/>
          </a:xfrm>
        </p:grpSpPr>
        <p:grpSp>
          <p:nvGrpSpPr>
            <p:cNvPr id="566" name="Group"/>
            <p:cNvGrpSpPr/>
            <p:nvPr/>
          </p:nvGrpSpPr>
          <p:grpSpPr>
            <a:xfrm>
              <a:off x="978773" y="2392676"/>
              <a:ext cx="1853886" cy="1872503"/>
              <a:chOff x="0" y="0"/>
              <a:chExt cx="1853885" cy="1872502"/>
            </a:xfrm>
          </p:grpSpPr>
          <p:pic>
            <p:nvPicPr>
              <p:cNvPr id="564" name="image48.png" descr="image48.png"/>
              <p:cNvPicPr>
                <a:picLocks noChangeAspect="1"/>
              </p:cNvPicPr>
              <p:nvPr/>
            </p:nvPicPr>
            <p:blipFill>
              <a:blip r:embed="rId2">
                <a:extLst/>
              </a:blip>
              <a:stretch>
                <a:fillRect/>
              </a:stretch>
            </p:blipFill>
            <p:spPr>
              <a:xfrm rot="11964420">
                <a:off x="290983" y="262405"/>
                <a:ext cx="1309730" cy="1433218"/>
              </a:xfrm>
              <a:prstGeom prst="rect">
                <a:avLst/>
              </a:prstGeom>
              <a:ln w="12700" cap="flat">
                <a:noFill/>
                <a:miter lim="400000"/>
              </a:ln>
              <a:effectLst/>
            </p:spPr>
          </p:pic>
          <p:sp>
            <p:nvSpPr>
              <p:cNvPr id="565" name="Oval"/>
              <p:cNvSpPr/>
              <p:nvPr/>
            </p:nvSpPr>
            <p:spPr>
              <a:xfrm rot="11964420">
                <a:off x="200543" y="200015"/>
                <a:ext cx="1452799" cy="1455512"/>
              </a:xfrm>
              <a:prstGeom prst="ellipse">
                <a:avLst/>
              </a:prstGeom>
              <a:noFill/>
              <a:ln w="25400" cap="flat">
                <a:solidFill>
                  <a:srgbClr val="85888D"/>
                </a:solidFill>
                <a:prstDash val="sysDot"/>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grpSp>
        <p:grpSp>
          <p:nvGrpSpPr>
            <p:cNvPr id="569" name="Group"/>
            <p:cNvGrpSpPr/>
            <p:nvPr/>
          </p:nvGrpSpPr>
          <p:grpSpPr>
            <a:xfrm>
              <a:off x="1566036" y="2979939"/>
              <a:ext cx="1853887" cy="1872504"/>
              <a:chOff x="0" y="0"/>
              <a:chExt cx="1853885" cy="1872502"/>
            </a:xfrm>
          </p:grpSpPr>
          <p:pic>
            <p:nvPicPr>
              <p:cNvPr id="567" name="image48.png" descr="image48.png"/>
              <p:cNvPicPr>
                <a:picLocks noChangeAspect="1"/>
              </p:cNvPicPr>
              <p:nvPr/>
            </p:nvPicPr>
            <p:blipFill>
              <a:blip r:embed="rId2">
                <a:extLst/>
              </a:blip>
              <a:stretch>
                <a:fillRect/>
              </a:stretch>
            </p:blipFill>
            <p:spPr>
              <a:xfrm rot="11964420">
                <a:off x="290983" y="262405"/>
                <a:ext cx="1309730" cy="1433218"/>
              </a:xfrm>
              <a:prstGeom prst="rect">
                <a:avLst/>
              </a:prstGeom>
              <a:ln w="12700" cap="flat">
                <a:noFill/>
                <a:miter lim="400000"/>
              </a:ln>
              <a:effectLst/>
            </p:spPr>
          </p:pic>
          <p:sp>
            <p:nvSpPr>
              <p:cNvPr id="568" name="Oval"/>
              <p:cNvSpPr/>
              <p:nvPr/>
            </p:nvSpPr>
            <p:spPr>
              <a:xfrm rot="11964420">
                <a:off x="200543" y="200015"/>
                <a:ext cx="1452799" cy="1455512"/>
              </a:xfrm>
              <a:prstGeom prst="ellipse">
                <a:avLst/>
              </a:prstGeom>
              <a:noFill/>
              <a:ln w="25400" cap="flat">
                <a:solidFill>
                  <a:srgbClr val="85888D"/>
                </a:solidFill>
                <a:prstDash val="sysDot"/>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grpSp>
        <p:sp>
          <p:nvSpPr>
            <p:cNvPr id="570" name="Oval"/>
            <p:cNvSpPr/>
            <p:nvPr/>
          </p:nvSpPr>
          <p:spPr>
            <a:xfrm rot="11964420">
              <a:off x="3082900" y="2808496"/>
              <a:ext cx="1452799" cy="1455512"/>
            </a:xfrm>
            <a:prstGeom prst="ellipse">
              <a:avLst/>
            </a:prstGeom>
            <a:noFill/>
            <a:ln w="25400" cap="flat">
              <a:solidFill>
                <a:srgbClr val="85888D"/>
              </a:solidFill>
              <a:prstDash val="sysDot"/>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grpSp>
          <p:nvGrpSpPr>
            <p:cNvPr id="598" name="Group"/>
            <p:cNvGrpSpPr/>
            <p:nvPr/>
          </p:nvGrpSpPr>
          <p:grpSpPr>
            <a:xfrm>
              <a:off x="-1" y="0"/>
              <a:ext cx="4683975" cy="4656689"/>
              <a:chOff x="0" y="0"/>
              <a:chExt cx="4683973" cy="4656688"/>
            </a:xfrm>
          </p:grpSpPr>
          <p:grpSp>
            <p:nvGrpSpPr>
              <p:cNvPr id="573" name="Group"/>
              <p:cNvGrpSpPr/>
              <p:nvPr/>
            </p:nvGrpSpPr>
            <p:grpSpPr>
              <a:xfrm>
                <a:off x="-1" y="1413904"/>
                <a:ext cx="1853887" cy="1872504"/>
                <a:chOff x="0" y="0"/>
                <a:chExt cx="1853885" cy="1872502"/>
              </a:xfrm>
            </p:grpSpPr>
            <p:pic>
              <p:nvPicPr>
                <p:cNvPr id="571" name="image48.png" descr="image48.png"/>
                <p:cNvPicPr>
                  <a:picLocks noChangeAspect="1"/>
                </p:cNvPicPr>
                <p:nvPr/>
              </p:nvPicPr>
              <p:blipFill>
                <a:blip r:embed="rId2">
                  <a:extLst/>
                </a:blip>
                <a:stretch>
                  <a:fillRect/>
                </a:stretch>
              </p:blipFill>
              <p:spPr>
                <a:xfrm rot="11964420">
                  <a:off x="290983" y="262405"/>
                  <a:ext cx="1309730" cy="1433218"/>
                </a:xfrm>
                <a:prstGeom prst="rect">
                  <a:avLst/>
                </a:prstGeom>
                <a:ln w="12700" cap="flat">
                  <a:noFill/>
                  <a:miter lim="400000"/>
                </a:ln>
                <a:effectLst/>
              </p:spPr>
            </p:pic>
            <p:sp>
              <p:nvSpPr>
                <p:cNvPr id="572" name="Oval"/>
                <p:cNvSpPr/>
                <p:nvPr/>
              </p:nvSpPr>
              <p:spPr>
                <a:xfrm rot="11964420">
                  <a:off x="200543" y="200015"/>
                  <a:ext cx="1452799" cy="1455512"/>
                </a:xfrm>
                <a:prstGeom prst="ellipse">
                  <a:avLst/>
                </a:prstGeom>
                <a:noFill/>
                <a:ln w="25400" cap="flat">
                  <a:solidFill>
                    <a:srgbClr val="85888D"/>
                  </a:solidFill>
                  <a:prstDash val="sysDot"/>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grpSp>
          <p:grpSp>
            <p:nvGrpSpPr>
              <p:cNvPr id="576" name="Group"/>
              <p:cNvGrpSpPr/>
              <p:nvPr/>
            </p:nvGrpSpPr>
            <p:grpSpPr>
              <a:xfrm>
                <a:off x="195754" y="1609657"/>
                <a:ext cx="1853886" cy="1872504"/>
                <a:chOff x="0" y="0"/>
                <a:chExt cx="1853885" cy="1872502"/>
              </a:xfrm>
            </p:grpSpPr>
            <p:pic>
              <p:nvPicPr>
                <p:cNvPr id="574" name="image48.png" descr="image48.png"/>
                <p:cNvPicPr>
                  <a:picLocks noChangeAspect="1"/>
                </p:cNvPicPr>
                <p:nvPr/>
              </p:nvPicPr>
              <p:blipFill>
                <a:blip r:embed="rId2">
                  <a:extLst/>
                </a:blip>
                <a:stretch>
                  <a:fillRect/>
                </a:stretch>
              </p:blipFill>
              <p:spPr>
                <a:xfrm rot="11964420">
                  <a:off x="290983" y="262405"/>
                  <a:ext cx="1309730" cy="1433218"/>
                </a:xfrm>
                <a:prstGeom prst="rect">
                  <a:avLst/>
                </a:prstGeom>
                <a:ln w="12700" cap="flat">
                  <a:noFill/>
                  <a:miter lim="400000"/>
                </a:ln>
                <a:effectLst/>
              </p:spPr>
            </p:pic>
            <p:sp>
              <p:nvSpPr>
                <p:cNvPr id="575" name="Oval"/>
                <p:cNvSpPr/>
                <p:nvPr/>
              </p:nvSpPr>
              <p:spPr>
                <a:xfrm rot="11964420">
                  <a:off x="200543" y="200015"/>
                  <a:ext cx="1452799" cy="1455512"/>
                </a:xfrm>
                <a:prstGeom prst="ellipse">
                  <a:avLst/>
                </a:prstGeom>
                <a:noFill/>
                <a:ln w="25400" cap="flat">
                  <a:solidFill>
                    <a:srgbClr val="85888D"/>
                  </a:solidFill>
                  <a:prstDash val="sysDot"/>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grpSp>
          <p:grpSp>
            <p:nvGrpSpPr>
              <p:cNvPr id="579" name="Group"/>
              <p:cNvGrpSpPr/>
              <p:nvPr/>
            </p:nvGrpSpPr>
            <p:grpSpPr>
              <a:xfrm>
                <a:off x="391509" y="1805412"/>
                <a:ext cx="1853886" cy="1872504"/>
                <a:chOff x="0" y="0"/>
                <a:chExt cx="1853885" cy="1872502"/>
              </a:xfrm>
            </p:grpSpPr>
            <p:pic>
              <p:nvPicPr>
                <p:cNvPr id="577" name="image48.png" descr="image48.png"/>
                <p:cNvPicPr>
                  <a:picLocks noChangeAspect="1"/>
                </p:cNvPicPr>
                <p:nvPr/>
              </p:nvPicPr>
              <p:blipFill>
                <a:blip r:embed="rId2">
                  <a:extLst/>
                </a:blip>
                <a:stretch>
                  <a:fillRect/>
                </a:stretch>
              </p:blipFill>
              <p:spPr>
                <a:xfrm rot="11964420">
                  <a:off x="290983" y="262405"/>
                  <a:ext cx="1309730" cy="1433218"/>
                </a:xfrm>
                <a:prstGeom prst="rect">
                  <a:avLst/>
                </a:prstGeom>
                <a:ln w="12700" cap="flat">
                  <a:noFill/>
                  <a:miter lim="400000"/>
                </a:ln>
                <a:effectLst/>
              </p:spPr>
            </p:pic>
            <p:sp>
              <p:nvSpPr>
                <p:cNvPr id="578" name="Oval"/>
                <p:cNvSpPr/>
                <p:nvPr/>
              </p:nvSpPr>
              <p:spPr>
                <a:xfrm rot="11964420">
                  <a:off x="200543" y="200015"/>
                  <a:ext cx="1452799" cy="1455512"/>
                </a:xfrm>
                <a:prstGeom prst="ellipse">
                  <a:avLst/>
                </a:prstGeom>
                <a:noFill/>
                <a:ln w="25400" cap="flat">
                  <a:solidFill>
                    <a:srgbClr val="85888D"/>
                  </a:solidFill>
                  <a:prstDash val="sysDot"/>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grpSp>
          <p:grpSp>
            <p:nvGrpSpPr>
              <p:cNvPr id="582" name="Group"/>
              <p:cNvGrpSpPr/>
              <p:nvPr/>
            </p:nvGrpSpPr>
            <p:grpSpPr>
              <a:xfrm>
                <a:off x="195754" y="2392676"/>
                <a:ext cx="1853886" cy="1872503"/>
                <a:chOff x="0" y="0"/>
                <a:chExt cx="1853885" cy="1872502"/>
              </a:xfrm>
            </p:grpSpPr>
            <p:pic>
              <p:nvPicPr>
                <p:cNvPr id="580" name="image48.png" descr="image48.png"/>
                <p:cNvPicPr>
                  <a:picLocks noChangeAspect="1"/>
                </p:cNvPicPr>
                <p:nvPr/>
              </p:nvPicPr>
              <p:blipFill>
                <a:blip r:embed="rId2">
                  <a:extLst/>
                </a:blip>
                <a:stretch>
                  <a:fillRect/>
                </a:stretch>
              </p:blipFill>
              <p:spPr>
                <a:xfrm rot="11964420">
                  <a:off x="290983" y="262405"/>
                  <a:ext cx="1309730" cy="1433218"/>
                </a:xfrm>
                <a:prstGeom prst="rect">
                  <a:avLst/>
                </a:prstGeom>
                <a:ln w="12700" cap="flat">
                  <a:noFill/>
                  <a:miter lim="400000"/>
                </a:ln>
                <a:effectLst/>
              </p:spPr>
            </p:pic>
            <p:sp>
              <p:nvSpPr>
                <p:cNvPr id="581" name="Oval"/>
                <p:cNvSpPr/>
                <p:nvPr/>
              </p:nvSpPr>
              <p:spPr>
                <a:xfrm rot="11964420">
                  <a:off x="200543" y="200015"/>
                  <a:ext cx="1452799" cy="1455512"/>
                </a:xfrm>
                <a:prstGeom prst="ellipse">
                  <a:avLst/>
                </a:prstGeom>
                <a:noFill/>
                <a:ln w="25400" cap="flat">
                  <a:solidFill>
                    <a:srgbClr val="85888D"/>
                  </a:solidFill>
                  <a:prstDash val="sysDot"/>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grpSp>
          <p:grpSp>
            <p:nvGrpSpPr>
              <p:cNvPr id="585" name="Group"/>
              <p:cNvGrpSpPr/>
              <p:nvPr/>
            </p:nvGrpSpPr>
            <p:grpSpPr>
              <a:xfrm>
                <a:off x="587264" y="2608480"/>
                <a:ext cx="1853886" cy="1872504"/>
                <a:chOff x="0" y="0"/>
                <a:chExt cx="1853885" cy="1872502"/>
              </a:xfrm>
            </p:grpSpPr>
            <p:pic>
              <p:nvPicPr>
                <p:cNvPr id="583" name="image48.png" descr="image48.png"/>
                <p:cNvPicPr>
                  <a:picLocks noChangeAspect="1"/>
                </p:cNvPicPr>
                <p:nvPr/>
              </p:nvPicPr>
              <p:blipFill>
                <a:blip r:embed="rId2">
                  <a:extLst/>
                </a:blip>
                <a:stretch>
                  <a:fillRect/>
                </a:stretch>
              </p:blipFill>
              <p:spPr>
                <a:xfrm rot="11964420">
                  <a:off x="290983" y="262405"/>
                  <a:ext cx="1309730" cy="1433218"/>
                </a:xfrm>
                <a:prstGeom prst="rect">
                  <a:avLst/>
                </a:prstGeom>
                <a:ln w="12700" cap="flat">
                  <a:noFill/>
                  <a:miter lim="400000"/>
                </a:ln>
                <a:effectLst/>
              </p:spPr>
            </p:pic>
            <p:sp>
              <p:nvSpPr>
                <p:cNvPr id="584" name="Oval"/>
                <p:cNvSpPr/>
                <p:nvPr/>
              </p:nvSpPr>
              <p:spPr>
                <a:xfrm rot="11964420">
                  <a:off x="200543" y="200015"/>
                  <a:ext cx="1452799" cy="1455512"/>
                </a:xfrm>
                <a:prstGeom prst="ellipse">
                  <a:avLst/>
                </a:prstGeom>
                <a:noFill/>
                <a:ln w="25400" cap="flat">
                  <a:solidFill>
                    <a:srgbClr val="85888D"/>
                  </a:solidFill>
                  <a:prstDash val="sysDot"/>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grpSp>
          <p:grpSp>
            <p:nvGrpSpPr>
              <p:cNvPr id="588" name="Group"/>
              <p:cNvGrpSpPr/>
              <p:nvPr/>
            </p:nvGrpSpPr>
            <p:grpSpPr>
              <a:xfrm>
                <a:off x="978773" y="2392676"/>
                <a:ext cx="1853886" cy="1872503"/>
                <a:chOff x="0" y="0"/>
                <a:chExt cx="1853885" cy="1872502"/>
              </a:xfrm>
            </p:grpSpPr>
            <p:pic>
              <p:nvPicPr>
                <p:cNvPr id="586" name="image48.png" descr="image48.png"/>
                <p:cNvPicPr>
                  <a:picLocks noChangeAspect="1"/>
                </p:cNvPicPr>
                <p:nvPr/>
              </p:nvPicPr>
              <p:blipFill>
                <a:blip r:embed="rId2">
                  <a:extLst/>
                </a:blip>
                <a:stretch>
                  <a:fillRect/>
                </a:stretch>
              </p:blipFill>
              <p:spPr>
                <a:xfrm rot="11964420">
                  <a:off x="290983" y="262405"/>
                  <a:ext cx="1309730" cy="1433218"/>
                </a:xfrm>
                <a:prstGeom prst="rect">
                  <a:avLst/>
                </a:prstGeom>
                <a:ln w="12700" cap="flat">
                  <a:noFill/>
                  <a:miter lim="400000"/>
                </a:ln>
                <a:effectLst/>
              </p:spPr>
            </p:pic>
            <p:sp>
              <p:nvSpPr>
                <p:cNvPr id="587" name="Oval"/>
                <p:cNvSpPr/>
                <p:nvPr/>
              </p:nvSpPr>
              <p:spPr>
                <a:xfrm rot="11964420">
                  <a:off x="200543" y="200015"/>
                  <a:ext cx="1452799" cy="1455512"/>
                </a:xfrm>
                <a:prstGeom prst="ellipse">
                  <a:avLst/>
                </a:prstGeom>
                <a:noFill/>
                <a:ln w="25400" cap="flat">
                  <a:solidFill>
                    <a:srgbClr val="85888D"/>
                  </a:solidFill>
                  <a:prstDash val="sysDot"/>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grpSp>
          <p:grpSp>
            <p:nvGrpSpPr>
              <p:cNvPr id="591" name="Group"/>
              <p:cNvGrpSpPr/>
              <p:nvPr/>
            </p:nvGrpSpPr>
            <p:grpSpPr>
              <a:xfrm>
                <a:off x="1370282" y="2784185"/>
                <a:ext cx="1853886" cy="1872504"/>
                <a:chOff x="0" y="0"/>
                <a:chExt cx="1853885" cy="1872502"/>
              </a:xfrm>
            </p:grpSpPr>
            <p:pic>
              <p:nvPicPr>
                <p:cNvPr id="589" name="image48.png" descr="image48.png"/>
                <p:cNvPicPr>
                  <a:picLocks noChangeAspect="1"/>
                </p:cNvPicPr>
                <p:nvPr/>
              </p:nvPicPr>
              <p:blipFill>
                <a:blip r:embed="rId2">
                  <a:extLst/>
                </a:blip>
                <a:stretch>
                  <a:fillRect/>
                </a:stretch>
              </p:blipFill>
              <p:spPr>
                <a:xfrm rot="11964420">
                  <a:off x="290983" y="262405"/>
                  <a:ext cx="1309730" cy="1433218"/>
                </a:xfrm>
                <a:prstGeom prst="rect">
                  <a:avLst/>
                </a:prstGeom>
                <a:ln w="12700" cap="flat">
                  <a:noFill/>
                  <a:miter lim="400000"/>
                </a:ln>
                <a:effectLst/>
              </p:spPr>
            </p:pic>
            <p:sp>
              <p:nvSpPr>
                <p:cNvPr id="590" name="Oval"/>
                <p:cNvSpPr/>
                <p:nvPr/>
              </p:nvSpPr>
              <p:spPr>
                <a:xfrm rot="11964420">
                  <a:off x="200543" y="200015"/>
                  <a:ext cx="1452799" cy="1455512"/>
                </a:xfrm>
                <a:prstGeom prst="ellipse">
                  <a:avLst/>
                </a:prstGeom>
                <a:noFill/>
                <a:ln w="25400" cap="flat">
                  <a:solidFill>
                    <a:srgbClr val="85888D"/>
                  </a:solidFill>
                  <a:prstDash val="sysDot"/>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grpSp>
          <p:grpSp>
            <p:nvGrpSpPr>
              <p:cNvPr id="594" name="Group"/>
              <p:cNvGrpSpPr/>
              <p:nvPr/>
            </p:nvGrpSpPr>
            <p:grpSpPr>
              <a:xfrm>
                <a:off x="2131716" y="2784185"/>
                <a:ext cx="1853886" cy="1872504"/>
                <a:chOff x="0" y="0"/>
                <a:chExt cx="1853885" cy="1872502"/>
              </a:xfrm>
            </p:grpSpPr>
            <p:pic>
              <p:nvPicPr>
                <p:cNvPr id="592" name="image48.png" descr="image48.png"/>
                <p:cNvPicPr>
                  <a:picLocks noChangeAspect="1"/>
                </p:cNvPicPr>
                <p:nvPr/>
              </p:nvPicPr>
              <p:blipFill>
                <a:blip r:embed="rId2">
                  <a:extLst/>
                </a:blip>
                <a:stretch>
                  <a:fillRect/>
                </a:stretch>
              </p:blipFill>
              <p:spPr>
                <a:xfrm rot="11964420">
                  <a:off x="290983" y="262405"/>
                  <a:ext cx="1309730" cy="1433218"/>
                </a:xfrm>
                <a:prstGeom prst="rect">
                  <a:avLst/>
                </a:prstGeom>
                <a:ln w="12700" cap="flat">
                  <a:noFill/>
                  <a:miter lim="400000"/>
                </a:ln>
                <a:effectLst/>
              </p:spPr>
            </p:pic>
            <p:sp>
              <p:nvSpPr>
                <p:cNvPr id="593" name="Oval"/>
                <p:cNvSpPr/>
                <p:nvPr/>
              </p:nvSpPr>
              <p:spPr>
                <a:xfrm rot="11964420">
                  <a:off x="200543" y="200015"/>
                  <a:ext cx="1452799" cy="1455512"/>
                </a:xfrm>
                <a:prstGeom prst="ellipse">
                  <a:avLst/>
                </a:prstGeom>
                <a:noFill/>
                <a:ln w="25400" cap="flat">
                  <a:solidFill>
                    <a:srgbClr val="85888D"/>
                  </a:solidFill>
                  <a:prstDash val="sysDot"/>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grpSp>
          <p:pic>
            <p:nvPicPr>
              <p:cNvPr id="595" name="image48.png" descr="image48.png"/>
              <p:cNvPicPr>
                <a:picLocks noChangeAspect="1"/>
              </p:cNvPicPr>
              <p:nvPr/>
            </p:nvPicPr>
            <p:blipFill>
              <a:blip r:embed="rId2">
                <a:alphaModFix amt="66276"/>
                <a:extLst/>
              </a:blip>
              <a:stretch>
                <a:fillRect/>
              </a:stretch>
            </p:blipFill>
            <p:spPr>
              <a:xfrm rot="11964420">
                <a:off x="3173340" y="2870886"/>
                <a:ext cx="1309730" cy="1433218"/>
              </a:xfrm>
              <a:prstGeom prst="rect">
                <a:avLst/>
              </a:prstGeom>
              <a:ln w="12700" cap="flat">
                <a:noFill/>
                <a:miter lim="400000"/>
              </a:ln>
              <a:effectLst/>
            </p:spPr>
          </p:pic>
          <p:sp>
            <p:nvSpPr>
              <p:cNvPr id="596" name="C"/>
              <p:cNvSpPr txBox="1"/>
              <p:nvPr/>
            </p:nvSpPr>
            <p:spPr>
              <a:xfrm>
                <a:off x="1611899" y="0"/>
                <a:ext cx="444400"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600">
                    <a:latin typeface="Helvetica Light"/>
                    <a:ea typeface="Helvetica Light"/>
                    <a:cs typeface="Helvetica Light"/>
                    <a:sym typeface="Helvetica Light"/>
                  </a:defRPr>
                </a:lvl1pPr>
              </a:lstStyle>
              <a:p>
                <a:pPr/>
                <a:r>
                  <a:t>C</a:t>
                </a:r>
              </a:p>
            </p:txBody>
          </p:sp>
          <p:sp>
            <p:nvSpPr>
              <p:cNvPr id="597" name="conceptual drift…"/>
              <p:cNvSpPr txBox="1"/>
              <p:nvPr/>
            </p:nvSpPr>
            <p:spPr>
              <a:xfrm>
                <a:off x="563061" y="616122"/>
                <a:ext cx="3499715" cy="8293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1">
                    <a:latin typeface="+mj-lt"/>
                    <a:ea typeface="+mj-ea"/>
                    <a:cs typeface="+mj-cs"/>
                    <a:sym typeface="Helvetica Neue"/>
                  </a:defRPr>
                </a:pPr>
                <a:r>
                  <a:t>conceptual drift </a:t>
                </a:r>
              </a:p>
              <a:p>
                <a:pPr>
                  <a:defRPr b="1">
                    <a:solidFill>
                      <a:srgbClr val="0365C0"/>
                    </a:solidFill>
                    <a:latin typeface="+mj-lt"/>
                    <a:ea typeface="+mj-ea"/>
                    <a:cs typeface="+mj-cs"/>
                    <a:sym typeface="Helvetica Neue"/>
                  </a:defRPr>
                </a:pPr>
                <a:r>
                  <a:t>(meta-data/blockchain)</a:t>
                </a:r>
              </a:p>
            </p:txBody>
          </p:sp>
        </p:grpSp>
      </p:grpSp>
      <p:grpSp>
        <p:nvGrpSpPr>
          <p:cNvPr id="607" name="Group"/>
          <p:cNvGrpSpPr/>
          <p:nvPr/>
        </p:nvGrpSpPr>
        <p:grpSpPr>
          <a:xfrm>
            <a:off x="1049888" y="6068889"/>
            <a:ext cx="10019047" cy="3850642"/>
            <a:chOff x="0" y="0"/>
            <a:chExt cx="10019045" cy="3850640"/>
          </a:xfrm>
        </p:grpSpPr>
        <p:grpSp>
          <p:nvGrpSpPr>
            <p:cNvPr id="603" name="Group"/>
            <p:cNvGrpSpPr/>
            <p:nvPr/>
          </p:nvGrpSpPr>
          <p:grpSpPr>
            <a:xfrm>
              <a:off x="6330965" y="0"/>
              <a:ext cx="3688081" cy="3850641"/>
              <a:chOff x="0" y="0"/>
              <a:chExt cx="3688080" cy="3850640"/>
            </a:xfrm>
          </p:grpSpPr>
          <p:pic>
            <p:nvPicPr>
              <p:cNvPr id="600" name="image48.png" descr="image48.png"/>
              <p:cNvPicPr>
                <a:picLocks noChangeAspect="1"/>
              </p:cNvPicPr>
              <p:nvPr/>
            </p:nvPicPr>
            <p:blipFill>
              <a:blip r:embed="rId2">
                <a:extLst/>
              </a:blip>
              <a:stretch>
                <a:fillRect/>
              </a:stretch>
            </p:blipFill>
            <p:spPr>
              <a:xfrm rot="11964420">
                <a:off x="432915" y="381146"/>
                <a:ext cx="2822250" cy="3088348"/>
              </a:xfrm>
              <a:prstGeom prst="rect">
                <a:avLst/>
              </a:prstGeom>
              <a:ln w="12700" cap="flat">
                <a:noFill/>
                <a:miter lim="400000"/>
              </a:ln>
              <a:effectLst/>
            </p:spPr>
          </p:pic>
          <p:sp>
            <p:nvSpPr>
              <p:cNvPr id="601" name="Triangle"/>
              <p:cNvSpPr/>
              <p:nvPr/>
            </p:nvSpPr>
            <p:spPr>
              <a:xfrm rot="5212493">
                <a:off x="403786" y="1099817"/>
                <a:ext cx="1270001" cy="1379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FFFFF"/>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602" name="Triangle"/>
              <p:cNvSpPr/>
              <p:nvPr/>
            </p:nvSpPr>
            <p:spPr>
              <a:xfrm rot="19442168">
                <a:off x="1524038" y="1595373"/>
                <a:ext cx="1472346" cy="1715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FFFFF"/>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sp>
          <p:nvSpPr>
            <p:cNvPr id="604" name="D"/>
            <p:cNvSpPr txBox="1"/>
            <p:nvPr/>
          </p:nvSpPr>
          <p:spPr>
            <a:xfrm>
              <a:off x="4576232" y="1052890"/>
              <a:ext cx="444399"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600">
                  <a:latin typeface="Helvetica Light"/>
                  <a:ea typeface="Helvetica Light"/>
                  <a:cs typeface="Helvetica Light"/>
                  <a:sym typeface="Helvetica Light"/>
                </a:defRPr>
              </a:lvl1pPr>
            </a:lstStyle>
            <a:p>
              <a:pPr/>
              <a:r>
                <a:t>D</a:t>
              </a:r>
            </a:p>
          </p:txBody>
        </p:sp>
        <p:sp>
          <p:nvSpPr>
            <p:cNvPr id="605" name="QUA’s…"/>
            <p:cNvSpPr txBox="1"/>
            <p:nvPr/>
          </p:nvSpPr>
          <p:spPr>
            <a:xfrm>
              <a:off x="3685628" y="1843121"/>
              <a:ext cx="2399081" cy="8293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1">
                  <a:latin typeface="+mj-lt"/>
                  <a:ea typeface="+mj-ea"/>
                  <a:cs typeface="+mj-cs"/>
                  <a:sym typeface="Helvetica Neue"/>
                </a:defRPr>
              </a:pPr>
              <a:r>
                <a:t>QUA’s</a:t>
              </a:r>
            </a:p>
            <a:p>
              <a:pPr>
                <a:defRPr b="1">
                  <a:latin typeface="+mj-lt"/>
                  <a:ea typeface="+mj-ea"/>
                  <a:cs typeface="+mj-cs"/>
                  <a:sym typeface="Helvetica Neue"/>
                </a:defRPr>
              </a:pPr>
              <a:r>
                <a:rPr>
                  <a:solidFill>
                    <a:srgbClr val="0365C0"/>
                  </a:solidFill>
                </a:rPr>
                <a:t>(semantic bias)</a:t>
              </a:r>
              <a:r>
                <a:t> </a:t>
              </a:r>
            </a:p>
          </p:txBody>
        </p:sp>
        <p:pic>
          <p:nvPicPr>
            <p:cNvPr id="606" name="image48.png" descr="image48.png"/>
            <p:cNvPicPr>
              <a:picLocks noChangeAspect="1"/>
            </p:cNvPicPr>
            <p:nvPr/>
          </p:nvPicPr>
          <p:blipFill>
            <a:blip r:embed="rId2">
              <a:extLst/>
            </a:blip>
            <a:stretch>
              <a:fillRect/>
            </a:stretch>
          </p:blipFill>
          <p:spPr>
            <a:xfrm rot="11964420">
              <a:off x="432915" y="381146"/>
              <a:ext cx="2822250" cy="3088348"/>
            </a:xfrm>
            <a:prstGeom prst="rect">
              <a:avLst/>
            </a:prstGeom>
            <a:ln w="12700" cap="flat">
              <a:noFill/>
              <a:miter lim="400000"/>
            </a:ln>
            <a:effectLst/>
          </p:spPr>
        </p:pic>
      </p:grpSp>
      <p:sp>
        <p:nvSpPr>
          <p:cNvPr id="608" name="The value of knowlets in dynamic ontological graphs"/>
          <p:cNvSpPr txBox="1"/>
          <p:nvPr/>
        </p:nvSpPr>
        <p:spPr>
          <a:xfrm>
            <a:off x="914310" y="186563"/>
            <a:ext cx="1081186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atin typeface="Helvetica Light"/>
                <a:ea typeface="Helvetica Light"/>
                <a:cs typeface="Helvetica Light"/>
                <a:sym typeface="Helvetica Light"/>
              </a:defRPr>
            </a:lvl1pPr>
          </a:lstStyle>
          <a:p>
            <a:pPr/>
            <a:r>
              <a:t>The value of knowlets in dynamic ontological graphs</a:t>
            </a:r>
          </a:p>
        </p:txBody>
      </p:sp>
      <p:grpSp>
        <p:nvGrpSpPr>
          <p:cNvPr id="621" name="Group"/>
          <p:cNvGrpSpPr/>
          <p:nvPr/>
        </p:nvGrpSpPr>
        <p:grpSpPr>
          <a:xfrm>
            <a:off x="2820766" y="1165335"/>
            <a:ext cx="6056840" cy="4839152"/>
            <a:chOff x="0" y="0"/>
            <a:chExt cx="6056839" cy="4839150"/>
          </a:xfrm>
        </p:grpSpPr>
        <p:grpSp>
          <p:nvGrpSpPr>
            <p:cNvPr id="617" name="Group"/>
            <p:cNvGrpSpPr/>
            <p:nvPr/>
          </p:nvGrpSpPr>
          <p:grpSpPr>
            <a:xfrm>
              <a:off x="1361544" y="1512049"/>
              <a:ext cx="3333751" cy="3327102"/>
              <a:chOff x="0" y="0"/>
              <a:chExt cx="3333750" cy="3327101"/>
            </a:xfrm>
          </p:grpSpPr>
          <p:grpSp>
            <p:nvGrpSpPr>
              <p:cNvPr id="611" name="Group"/>
              <p:cNvGrpSpPr/>
              <p:nvPr/>
            </p:nvGrpSpPr>
            <p:grpSpPr>
              <a:xfrm>
                <a:off x="-1" y="-1"/>
                <a:ext cx="2737447" cy="2764938"/>
                <a:chOff x="0" y="0"/>
                <a:chExt cx="2737445" cy="2764936"/>
              </a:xfrm>
            </p:grpSpPr>
            <p:pic>
              <p:nvPicPr>
                <p:cNvPr id="609" name="image48.png" descr="image48.png"/>
                <p:cNvPicPr>
                  <a:picLocks noChangeAspect="1"/>
                </p:cNvPicPr>
                <p:nvPr/>
              </p:nvPicPr>
              <p:blipFill>
                <a:blip r:embed="rId2">
                  <a:extLst/>
                </a:blip>
                <a:stretch>
                  <a:fillRect/>
                </a:stretch>
              </p:blipFill>
              <p:spPr>
                <a:xfrm rot="11964420">
                  <a:off x="429666" y="387467"/>
                  <a:ext cx="1933946" cy="2116289"/>
                </a:xfrm>
                <a:prstGeom prst="rect">
                  <a:avLst/>
                </a:prstGeom>
                <a:ln w="12700" cap="flat">
                  <a:noFill/>
                  <a:miter lim="400000"/>
                </a:ln>
                <a:effectLst/>
              </p:spPr>
            </p:pic>
            <p:sp>
              <p:nvSpPr>
                <p:cNvPr id="610" name="Circle"/>
                <p:cNvSpPr/>
                <p:nvPr/>
              </p:nvSpPr>
              <p:spPr>
                <a:xfrm rot="11964420">
                  <a:off x="296122" y="295343"/>
                  <a:ext cx="2145202" cy="2149207"/>
                </a:xfrm>
                <a:prstGeom prst="ellipse">
                  <a:avLst/>
                </a:prstGeom>
                <a:noFill/>
                <a:ln w="25400" cap="flat">
                  <a:solidFill>
                    <a:srgbClr val="85888D"/>
                  </a:solidFill>
                  <a:prstDash val="sysDot"/>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grpSp>
          <p:grpSp>
            <p:nvGrpSpPr>
              <p:cNvPr id="614" name="Group"/>
              <p:cNvGrpSpPr/>
              <p:nvPr/>
            </p:nvGrpSpPr>
            <p:grpSpPr>
              <a:xfrm>
                <a:off x="596305" y="307254"/>
                <a:ext cx="2737446" cy="2764937"/>
                <a:chOff x="0" y="0"/>
                <a:chExt cx="2737445" cy="2764936"/>
              </a:xfrm>
            </p:grpSpPr>
            <p:pic>
              <p:nvPicPr>
                <p:cNvPr id="612" name="image48.png" descr="image48.png"/>
                <p:cNvPicPr>
                  <a:picLocks noChangeAspect="1"/>
                </p:cNvPicPr>
                <p:nvPr/>
              </p:nvPicPr>
              <p:blipFill>
                <a:blip r:embed="rId2">
                  <a:extLst/>
                </a:blip>
                <a:stretch>
                  <a:fillRect/>
                </a:stretch>
              </p:blipFill>
              <p:spPr>
                <a:xfrm rot="11964420">
                  <a:off x="429666" y="387467"/>
                  <a:ext cx="1933946" cy="2116289"/>
                </a:xfrm>
                <a:prstGeom prst="rect">
                  <a:avLst/>
                </a:prstGeom>
                <a:ln w="12700" cap="flat">
                  <a:noFill/>
                  <a:miter lim="400000"/>
                </a:ln>
                <a:effectLst/>
              </p:spPr>
            </p:pic>
            <p:sp>
              <p:nvSpPr>
                <p:cNvPr id="613" name="Circle"/>
                <p:cNvSpPr/>
                <p:nvPr/>
              </p:nvSpPr>
              <p:spPr>
                <a:xfrm rot="11964420">
                  <a:off x="296122" y="295343"/>
                  <a:ext cx="2145202" cy="2149207"/>
                </a:xfrm>
                <a:prstGeom prst="ellipse">
                  <a:avLst/>
                </a:prstGeom>
                <a:noFill/>
                <a:ln w="25400" cap="flat">
                  <a:solidFill>
                    <a:srgbClr val="85888D"/>
                  </a:solidFill>
                  <a:prstDash val="sysDot"/>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grpSp>
          <p:pic>
            <p:nvPicPr>
              <p:cNvPr id="615" name="image48.png" descr="image48.png"/>
              <p:cNvPicPr>
                <a:picLocks noChangeAspect="1"/>
              </p:cNvPicPr>
              <p:nvPr/>
            </p:nvPicPr>
            <p:blipFill>
              <a:blip r:embed="rId2">
                <a:alphaModFix amt="64191"/>
                <a:extLst/>
              </a:blip>
              <a:stretch>
                <a:fillRect/>
              </a:stretch>
            </p:blipFill>
            <p:spPr>
              <a:xfrm rot="11964420">
                <a:off x="429666" y="949632"/>
                <a:ext cx="1933946" cy="2116289"/>
              </a:xfrm>
              <a:prstGeom prst="rect">
                <a:avLst/>
              </a:prstGeom>
              <a:ln w="12700" cap="flat">
                <a:noFill/>
                <a:miter lim="400000"/>
              </a:ln>
              <a:effectLst/>
            </p:spPr>
          </p:pic>
          <p:sp>
            <p:nvSpPr>
              <p:cNvPr id="616" name="Circle"/>
              <p:cNvSpPr/>
              <p:nvPr/>
            </p:nvSpPr>
            <p:spPr>
              <a:xfrm rot="11964420">
                <a:off x="296122" y="857508"/>
                <a:ext cx="2145202" cy="2149207"/>
              </a:xfrm>
              <a:prstGeom prst="ellipse">
                <a:avLst/>
              </a:prstGeom>
              <a:noFill/>
              <a:ln w="25400" cap="flat">
                <a:solidFill>
                  <a:srgbClr val="85888D">
                    <a:alpha val="85573"/>
                  </a:srgbClr>
                </a:solidFill>
                <a:prstDash val="sysDot"/>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grpSp>
        <p:sp>
          <p:nvSpPr>
            <p:cNvPr id="618" name="B"/>
            <p:cNvSpPr txBox="1"/>
            <p:nvPr/>
          </p:nvSpPr>
          <p:spPr>
            <a:xfrm>
              <a:off x="2732056" y="0"/>
              <a:ext cx="419253"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600">
                  <a:latin typeface="Helvetica Light"/>
                  <a:ea typeface="Helvetica Light"/>
                  <a:cs typeface="Helvetica Light"/>
                  <a:sym typeface="Helvetica Light"/>
                </a:defRPr>
              </a:lvl1pPr>
            </a:lstStyle>
            <a:p>
              <a:pPr/>
              <a:r>
                <a:t>B</a:t>
              </a:r>
            </a:p>
          </p:txBody>
        </p:sp>
        <p:sp>
          <p:nvSpPr>
            <p:cNvPr id="619" name="Oval"/>
            <p:cNvSpPr/>
            <p:nvPr/>
          </p:nvSpPr>
          <p:spPr>
            <a:xfrm>
              <a:off x="1354634" y="1669602"/>
              <a:ext cx="3174096" cy="3039250"/>
            </a:xfrm>
            <a:prstGeom prst="ellipse">
              <a:avLst/>
            </a:prstGeom>
            <a:noFill/>
            <a:ln w="25400" cap="flat">
              <a:solidFill>
                <a:srgbClr val="51A7F9"/>
              </a:solidFill>
              <a:prstDash val="sysDot"/>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sp>
          <p:nvSpPr>
            <p:cNvPr id="620" name="Near sameness…"/>
            <p:cNvSpPr txBox="1"/>
            <p:nvPr/>
          </p:nvSpPr>
          <p:spPr>
            <a:xfrm>
              <a:off x="0" y="626200"/>
              <a:ext cx="6056840" cy="8293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b="1">
                  <a:latin typeface="+mj-lt"/>
                  <a:ea typeface="+mj-ea"/>
                  <a:cs typeface="+mj-cs"/>
                  <a:sym typeface="Helvetica Neue"/>
                </a:defRPr>
              </a:pPr>
              <a:r>
                <a:t>Near sameness</a:t>
              </a:r>
            </a:p>
            <a:p>
              <a:pPr>
                <a:defRPr b="1">
                  <a:solidFill>
                    <a:srgbClr val="0365C0"/>
                  </a:solidFill>
                  <a:latin typeface="+mj-lt"/>
                  <a:ea typeface="+mj-ea"/>
                  <a:cs typeface="+mj-cs"/>
                  <a:sym typeface="Helvetica Neue"/>
                </a:defRPr>
              </a:pPr>
              <a:r>
                <a:t>(semantic lenses)</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563"/>
                                        </p:tgtEl>
                                        <p:attrNameLst>
                                          <p:attrName>style.visibility</p:attrName>
                                        </p:attrNameLst>
                                      </p:cBhvr>
                                      <p:to>
                                        <p:strVal val="visible"/>
                                      </p:to>
                                    </p:set>
                                    <p:animEffect filter="dissolve" transition="in">
                                      <p:cBhvr>
                                        <p:cTn id="7" dur="1500"/>
                                        <p:tgtEl>
                                          <p:spTgt spid="56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621"/>
                                        </p:tgtEl>
                                        <p:attrNameLst>
                                          <p:attrName>style.visibility</p:attrName>
                                        </p:attrNameLst>
                                      </p:cBhvr>
                                      <p:to>
                                        <p:strVal val="visible"/>
                                      </p:to>
                                    </p:set>
                                    <p:animEffect filter="dissolve" transition="in">
                                      <p:cBhvr>
                                        <p:cTn id="12" dur="1500"/>
                                        <p:tgtEl>
                                          <p:spTgt spid="621"/>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599"/>
                                        </p:tgtEl>
                                        <p:attrNameLst>
                                          <p:attrName>style.visibility</p:attrName>
                                        </p:attrNameLst>
                                      </p:cBhvr>
                                      <p:to>
                                        <p:strVal val="visible"/>
                                      </p:to>
                                    </p:set>
                                    <p:animEffect filter="dissolve" transition="in">
                                      <p:cBhvr>
                                        <p:cTn id="17" dur="1500"/>
                                        <p:tgtEl>
                                          <p:spTgt spid="599"/>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9" grpId="4" fill="hold">
                                  <p:stCondLst>
                                    <p:cond delay="0"/>
                                  </p:stCondLst>
                                  <p:iterate type="el" backwards="0">
                                    <p:tmAbs val="0"/>
                                  </p:iterate>
                                  <p:childTnLst>
                                    <p:set>
                                      <p:cBhvr>
                                        <p:cTn id="21" fill="hold"/>
                                        <p:tgtEl>
                                          <p:spTgt spid="607"/>
                                        </p:tgtEl>
                                        <p:attrNameLst>
                                          <p:attrName>style.visibility</p:attrName>
                                        </p:attrNameLst>
                                      </p:cBhvr>
                                      <p:to>
                                        <p:strVal val="visible"/>
                                      </p:to>
                                    </p:set>
                                    <p:animEffect filter="dissolve" transition="in">
                                      <p:cBhvr>
                                        <p:cTn id="22" dur="1500"/>
                                        <p:tgtEl>
                                          <p:spTgt spid="6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7" grpId="4"/>
      <p:bldP build="whole" bldLvl="1" animBg="1" rev="0" advAuto="0" spid="621" grpId="2"/>
      <p:bldP build="whole" bldLvl="1" animBg="1" rev="0" advAuto="0" spid="599" grpId="3"/>
      <p:bldP build="whole" bldLvl="1" animBg="1" rev="0" advAuto="0" spid="563"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3" name="Image" descr="Image"/>
          <p:cNvPicPr>
            <a:picLocks noChangeAspect="1"/>
          </p:cNvPicPr>
          <p:nvPr/>
        </p:nvPicPr>
        <p:blipFill>
          <a:blip r:embed="rId2">
            <a:extLst/>
          </a:blip>
          <a:stretch>
            <a:fillRect/>
          </a:stretch>
        </p:blipFill>
        <p:spPr>
          <a:xfrm>
            <a:off x="0" y="2917172"/>
            <a:ext cx="13004800" cy="3919256"/>
          </a:xfrm>
          <a:prstGeom prst="rect">
            <a:avLst/>
          </a:prstGeom>
          <a:ln w="12700">
            <a:miter lim="400000"/>
          </a:ln>
        </p:spPr>
      </p:pic>
      <p:sp>
        <p:nvSpPr>
          <p:cNvPr id="624" name="Man Walking"/>
          <p:cNvSpPr/>
          <p:nvPr/>
        </p:nvSpPr>
        <p:spPr>
          <a:xfrm>
            <a:off x="6566225" y="4728774"/>
            <a:ext cx="270028" cy="599525"/>
          </a:xfrm>
          <a:custGeom>
            <a:avLst/>
            <a:gdLst/>
            <a:ahLst/>
            <a:cxnLst>
              <a:cxn ang="0">
                <a:pos x="wd2" y="hd2"/>
              </a:cxn>
              <a:cxn ang="5400000">
                <a:pos x="wd2" y="hd2"/>
              </a:cxn>
              <a:cxn ang="10800000">
                <a:pos x="wd2" y="hd2"/>
              </a:cxn>
              <a:cxn ang="16200000">
                <a:pos x="wd2" y="hd2"/>
              </a:cxn>
            </a:cxnLst>
            <a:rect l="0" t="0" r="r" b="b"/>
            <a:pathLst>
              <a:path w="21090" h="21577" fill="norm" stroke="1" extrusionOk="0">
                <a:moveTo>
                  <a:pt x="9311" y="0"/>
                </a:moveTo>
                <a:cubicBezTo>
                  <a:pt x="9114" y="1"/>
                  <a:pt x="8985" y="9"/>
                  <a:pt x="8973" y="10"/>
                </a:cubicBezTo>
                <a:cubicBezTo>
                  <a:pt x="7445" y="183"/>
                  <a:pt x="6460" y="741"/>
                  <a:pt x="6483" y="1401"/>
                </a:cubicBezTo>
                <a:cubicBezTo>
                  <a:pt x="6495" y="1769"/>
                  <a:pt x="6599" y="1889"/>
                  <a:pt x="6858" y="2154"/>
                </a:cubicBezTo>
                <a:cubicBezTo>
                  <a:pt x="7022" y="2322"/>
                  <a:pt x="7458" y="2603"/>
                  <a:pt x="7493" y="2652"/>
                </a:cubicBezTo>
                <a:cubicBezTo>
                  <a:pt x="7599" y="2798"/>
                  <a:pt x="7669" y="2821"/>
                  <a:pt x="7445" y="2983"/>
                </a:cubicBezTo>
                <a:cubicBezTo>
                  <a:pt x="7422" y="2999"/>
                  <a:pt x="7001" y="3037"/>
                  <a:pt x="7001" y="3048"/>
                </a:cubicBezTo>
                <a:lnTo>
                  <a:pt x="6766" y="3232"/>
                </a:lnTo>
                <a:cubicBezTo>
                  <a:pt x="4463" y="3887"/>
                  <a:pt x="4709" y="3850"/>
                  <a:pt x="4016" y="4797"/>
                </a:cubicBezTo>
                <a:cubicBezTo>
                  <a:pt x="3745" y="5171"/>
                  <a:pt x="2912" y="6761"/>
                  <a:pt x="2653" y="6821"/>
                </a:cubicBezTo>
                <a:cubicBezTo>
                  <a:pt x="2418" y="6870"/>
                  <a:pt x="2371" y="6957"/>
                  <a:pt x="2359" y="7033"/>
                </a:cubicBezTo>
                <a:cubicBezTo>
                  <a:pt x="2324" y="7303"/>
                  <a:pt x="2193" y="7440"/>
                  <a:pt x="2264" y="7640"/>
                </a:cubicBezTo>
                <a:cubicBezTo>
                  <a:pt x="2287" y="7721"/>
                  <a:pt x="2334" y="7759"/>
                  <a:pt x="2451" y="7780"/>
                </a:cubicBezTo>
                <a:cubicBezTo>
                  <a:pt x="2204" y="8885"/>
                  <a:pt x="2428" y="9838"/>
                  <a:pt x="2323" y="10407"/>
                </a:cubicBezTo>
                <a:cubicBezTo>
                  <a:pt x="2311" y="10472"/>
                  <a:pt x="2254" y="10537"/>
                  <a:pt x="2172" y="10591"/>
                </a:cubicBezTo>
                <a:cubicBezTo>
                  <a:pt x="1761" y="10840"/>
                  <a:pt x="1618" y="11051"/>
                  <a:pt x="1559" y="11484"/>
                </a:cubicBezTo>
                <a:cubicBezTo>
                  <a:pt x="1524" y="11734"/>
                  <a:pt x="1853" y="11734"/>
                  <a:pt x="1794" y="11864"/>
                </a:cubicBezTo>
                <a:cubicBezTo>
                  <a:pt x="1735" y="11993"/>
                  <a:pt x="1875" y="12063"/>
                  <a:pt x="1981" y="12144"/>
                </a:cubicBezTo>
                <a:cubicBezTo>
                  <a:pt x="2016" y="12177"/>
                  <a:pt x="2066" y="12188"/>
                  <a:pt x="2113" y="12193"/>
                </a:cubicBezTo>
                <a:cubicBezTo>
                  <a:pt x="2207" y="12204"/>
                  <a:pt x="2312" y="12225"/>
                  <a:pt x="2370" y="12258"/>
                </a:cubicBezTo>
                <a:cubicBezTo>
                  <a:pt x="2441" y="12296"/>
                  <a:pt x="2535" y="12333"/>
                  <a:pt x="2664" y="12344"/>
                </a:cubicBezTo>
                <a:cubicBezTo>
                  <a:pt x="2911" y="12371"/>
                  <a:pt x="3123" y="12019"/>
                  <a:pt x="3123" y="12019"/>
                </a:cubicBezTo>
                <a:cubicBezTo>
                  <a:pt x="3170" y="12165"/>
                  <a:pt x="3698" y="12215"/>
                  <a:pt x="3663" y="12090"/>
                </a:cubicBezTo>
                <a:cubicBezTo>
                  <a:pt x="3569" y="11830"/>
                  <a:pt x="3908" y="11684"/>
                  <a:pt x="4038" y="11224"/>
                </a:cubicBezTo>
                <a:cubicBezTo>
                  <a:pt x="4108" y="10980"/>
                  <a:pt x="3981" y="10764"/>
                  <a:pt x="3828" y="10596"/>
                </a:cubicBezTo>
                <a:cubicBezTo>
                  <a:pt x="3958" y="9990"/>
                  <a:pt x="4627" y="8326"/>
                  <a:pt x="4827" y="8012"/>
                </a:cubicBezTo>
                <a:cubicBezTo>
                  <a:pt x="4992" y="8001"/>
                  <a:pt x="4969" y="7915"/>
                  <a:pt x="5051" y="7764"/>
                </a:cubicBezTo>
                <a:cubicBezTo>
                  <a:pt x="5086" y="7693"/>
                  <a:pt x="5238" y="8680"/>
                  <a:pt x="5308" y="9671"/>
                </a:cubicBezTo>
                <a:cubicBezTo>
                  <a:pt x="5344" y="10147"/>
                  <a:pt x="4428" y="10775"/>
                  <a:pt x="5521" y="11652"/>
                </a:cubicBezTo>
                <a:cubicBezTo>
                  <a:pt x="5651" y="11755"/>
                  <a:pt x="5695" y="11868"/>
                  <a:pt x="5672" y="11982"/>
                </a:cubicBezTo>
                <a:cubicBezTo>
                  <a:pt x="5284" y="13693"/>
                  <a:pt x="5131" y="15063"/>
                  <a:pt x="4967" y="15551"/>
                </a:cubicBezTo>
                <a:cubicBezTo>
                  <a:pt x="4920" y="15686"/>
                  <a:pt x="4743" y="16071"/>
                  <a:pt x="4614" y="16195"/>
                </a:cubicBezTo>
                <a:cubicBezTo>
                  <a:pt x="4285" y="16417"/>
                  <a:pt x="3876" y="16752"/>
                  <a:pt x="3876" y="16757"/>
                </a:cubicBezTo>
                <a:cubicBezTo>
                  <a:pt x="2971" y="17504"/>
                  <a:pt x="2266" y="18382"/>
                  <a:pt x="1761" y="18972"/>
                </a:cubicBezTo>
                <a:lnTo>
                  <a:pt x="1148" y="19573"/>
                </a:lnTo>
                <a:cubicBezTo>
                  <a:pt x="1136" y="19584"/>
                  <a:pt x="1137" y="19596"/>
                  <a:pt x="1126" y="19607"/>
                </a:cubicBezTo>
                <a:cubicBezTo>
                  <a:pt x="1067" y="19655"/>
                  <a:pt x="1090" y="19692"/>
                  <a:pt x="1019" y="19789"/>
                </a:cubicBezTo>
                <a:cubicBezTo>
                  <a:pt x="949" y="19887"/>
                  <a:pt x="-369" y="20554"/>
                  <a:pt x="101" y="20744"/>
                </a:cubicBezTo>
                <a:cubicBezTo>
                  <a:pt x="1076" y="21134"/>
                  <a:pt x="1137" y="20993"/>
                  <a:pt x="1948" y="21285"/>
                </a:cubicBezTo>
                <a:cubicBezTo>
                  <a:pt x="2618" y="21529"/>
                  <a:pt x="3157" y="21523"/>
                  <a:pt x="3733" y="21544"/>
                </a:cubicBezTo>
                <a:lnTo>
                  <a:pt x="6201" y="21539"/>
                </a:lnTo>
                <a:cubicBezTo>
                  <a:pt x="6424" y="21539"/>
                  <a:pt x="6495" y="21458"/>
                  <a:pt x="6483" y="21355"/>
                </a:cubicBezTo>
                <a:cubicBezTo>
                  <a:pt x="6483" y="21257"/>
                  <a:pt x="6273" y="21138"/>
                  <a:pt x="6109" y="21106"/>
                </a:cubicBezTo>
                <a:cubicBezTo>
                  <a:pt x="5886" y="21068"/>
                  <a:pt x="5778" y="21068"/>
                  <a:pt x="5543" y="21057"/>
                </a:cubicBezTo>
                <a:cubicBezTo>
                  <a:pt x="5214" y="21046"/>
                  <a:pt x="4909" y="20970"/>
                  <a:pt x="4721" y="20845"/>
                </a:cubicBezTo>
                <a:cubicBezTo>
                  <a:pt x="4415" y="20656"/>
                  <a:pt x="3991" y="20375"/>
                  <a:pt x="3792" y="20240"/>
                </a:cubicBezTo>
                <a:cubicBezTo>
                  <a:pt x="4015" y="20245"/>
                  <a:pt x="4214" y="20239"/>
                  <a:pt x="4214" y="20223"/>
                </a:cubicBezTo>
                <a:cubicBezTo>
                  <a:pt x="4226" y="20174"/>
                  <a:pt x="4437" y="19968"/>
                  <a:pt x="5095" y="19329"/>
                </a:cubicBezTo>
                <a:cubicBezTo>
                  <a:pt x="5225" y="19199"/>
                  <a:pt x="5366" y="19076"/>
                  <a:pt x="5496" y="18962"/>
                </a:cubicBezTo>
                <a:cubicBezTo>
                  <a:pt x="6024" y="18556"/>
                  <a:pt x="6624" y="18084"/>
                  <a:pt x="6895" y="17835"/>
                </a:cubicBezTo>
                <a:cubicBezTo>
                  <a:pt x="7506" y="17288"/>
                  <a:pt x="8174" y="16817"/>
                  <a:pt x="8444" y="16346"/>
                </a:cubicBezTo>
                <a:cubicBezTo>
                  <a:pt x="8750" y="15810"/>
                  <a:pt x="9539" y="14532"/>
                  <a:pt x="9539" y="14532"/>
                </a:cubicBezTo>
                <a:cubicBezTo>
                  <a:pt x="9503" y="14581"/>
                  <a:pt x="10091" y="14960"/>
                  <a:pt x="10479" y="15317"/>
                </a:cubicBezTo>
                <a:cubicBezTo>
                  <a:pt x="10620" y="15442"/>
                  <a:pt x="10891" y="15945"/>
                  <a:pt x="10938" y="16080"/>
                </a:cubicBezTo>
                <a:cubicBezTo>
                  <a:pt x="11079" y="16432"/>
                  <a:pt x="11360" y="17137"/>
                  <a:pt x="11536" y="17375"/>
                </a:cubicBezTo>
                <a:cubicBezTo>
                  <a:pt x="11948" y="17949"/>
                  <a:pt x="12675" y="18865"/>
                  <a:pt x="13310" y="19531"/>
                </a:cubicBezTo>
                <a:lnTo>
                  <a:pt x="14052" y="20424"/>
                </a:lnTo>
                <a:cubicBezTo>
                  <a:pt x="14111" y="20489"/>
                  <a:pt x="14238" y="20532"/>
                  <a:pt x="14379" y="20532"/>
                </a:cubicBezTo>
                <a:cubicBezTo>
                  <a:pt x="14379" y="20868"/>
                  <a:pt x="14426" y="21598"/>
                  <a:pt x="14896" y="21576"/>
                </a:cubicBezTo>
                <a:cubicBezTo>
                  <a:pt x="16694" y="21495"/>
                  <a:pt x="15061" y="21469"/>
                  <a:pt x="17305" y="21485"/>
                </a:cubicBezTo>
                <a:cubicBezTo>
                  <a:pt x="18528" y="21490"/>
                  <a:pt x="19810" y="21236"/>
                  <a:pt x="20574" y="20911"/>
                </a:cubicBezTo>
                <a:cubicBezTo>
                  <a:pt x="20785" y="20819"/>
                  <a:pt x="20914" y="20764"/>
                  <a:pt x="21055" y="20678"/>
                </a:cubicBezTo>
                <a:cubicBezTo>
                  <a:pt x="21231" y="20548"/>
                  <a:pt x="20726" y="20369"/>
                  <a:pt x="20104" y="20439"/>
                </a:cubicBezTo>
                <a:cubicBezTo>
                  <a:pt x="19058" y="20558"/>
                  <a:pt x="18398" y="20472"/>
                  <a:pt x="18080" y="20407"/>
                </a:cubicBezTo>
                <a:cubicBezTo>
                  <a:pt x="17963" y="20380"/>
                  <a:pt x="17858" y="20342"/>
                  <a:pt x="17775" y="20299"/>
                </a:cubicBezTo>
                <a:cubicBezTo>
                  <a:pt x="17611" y="20207"/>
                  <a:pt x="17376" y="20110"/>
                  <a:pt x="17247" y="20050"/>
                </a:cubicBezTo>
                <a:cubicBezTo>
                  <a:pt x="17399" y="20023"/>
                  <a:pt x="17516" y="19996"/>
                  <a:pt x="17493" y="19974"/>
                </a:cubicBezTo>
                <a:cubicBezTo>
                  <a:pt x="17446" y="19931"/>
                  <a:pt x="17083" y="19477"/>
                  <a:pt x="16589" y="18822"/>
                </a:cubicBezTo>
                <a:cubicBezTo>
                  <a:pt x="16354" y="18480"/>
                  <a:pt x="16131" y="18155"/>
                  <a:pt x="16002" y="17960"/>
                </a:cubicBezTo>
                <a:cubicBezTo>
                  <a:pt x="15120" y="16634"/>
                  <a:pt x="14861" y="15788"/>
                  <a:pt x="14720" y="15133"/>
                </a:cubicBezTo>
                <a:cubicBezTo>
                  <a:pt x="14603" y="14575"/>
                  <a:pt x="14133" y="14358"/>
                  <a:pt x="13721" y="13617"/>
                </a:cubicBezTo>
                <a:lnTo>
                  <a:pt x="12076" y="11224"/>
                </a:lnTo>
                <a:cubicBezTo>
                  <a:pt x="11970" y="11013"/>
                  <a:pt x="12194" y="10904"/>
                  <a:pt x="12194" y="10693"/>
                </a:cubicBezTo>
                <a:cubicBezTo>
                  <a:pt x="12182" y="10211"/>
                  <a:pt x="12077" y="9323"/>
                  <a:pt x="12300" y="8852"/>
                </a:cubicBezTo>
                <a:cubicBezTo>
                  <a:pt x="13464" y="9268"/>
                  <a:pt x="15720" y="9556"/>
                  <a:pt x="15825" y="9632"/>
                </a:cubicBezTo>
                <a:cubicBezTo>
                  <a:pt x="16119" y="9827"/>
                  <a:pt x="16543" y="9973"/>
                  <a:pt x="17048" y="10055"/>
                </a:cubicBezTo>
                <a:cubicBezTo>
                  <a:pt x="17272" y="10087"/>
                  <a:pt x="17377" y="10158"/>
                  <a:pt x="17471" y="10212"/>
                </a:cubicBezTo>
                <a:lnTo>
                  <a:pt x="17647" y="10298"/>
                </a:lnTo>
                <a:cubicBezTo>
                  <a:pt x="17776" y="10331"/>
                  <a:pt x="18023" y="10346"/>
                  <a:pt x="18411" y="10205"/>
                </a:cubicBezTo>
                <a:lnTo>
                  <a:pt x="18716" y="10082"/>
                </a:lnTo>
                <a:cubicBezTo>
                  <a:pt x="18810" y="10038"/>
                  <a:pt x="18929" y="9935"/>
                  <a:pt x="18859" y="9875"/>
                </a:cubicBezTo>
                <a:lnTo>
                  <a:pt x="18940" y="9757"/>
                </a:lnTo>
                <a:cubicBezTo>
                  <a:pt x="19022" y="9703"/>
                  <a:pt x="19012" y="9626"/>
                  <a:pt x="18918" y="9577"/>
                </a:cubicBezTo>
                <a:cubicBezTo>
                  <a:pt x="18682" y="9448"/>
                  <a:pt x="18398" y="9340"/>
                  <a:pt x="18139" y="9242"/>
                </a:cubicBezTo>
                <a:cubicBezTo>
                  <a:pt x="18021" y="9199"/>
                  <a:pt x="17858" y="9171"/>
                  <a:pt x="17706" y="9176"/>
                </a:cubicBezTo>
                <a:lnTo>
                  <a:pt x="17401" y="9139"/>
                </a:lnTo>
                <a:cubicBezTo>
                  <a:pt x="17307" y="9128"/>
                  <a:pt x="17202" y="9123"/>
                  <a:pt x="17096" y="9117"/>
                </a:cubicBezTo>
                <a:cubicBezTo>
                  <a:pt x="16802" y="9112"/>
                  <a:pt x="16014" y="9031"/>
                  <a:pt x="14992" y="8381"/>
                </a:cubicBezTo>
                <a:cubicBezTo>
                  <a:pt x="14522" y="8083"/>
                  <a:pt x="13840" y="7818"/>
                  <a:pt x="13299" y="7596"/>
                </a:cubicBezTo>
                <a:cubicBezTo>
                  <a:pt x="13323" y="7536"/>
                  <a:pt x="13336" y="7439"/>
                  <a:pt x="13218" y="7352"/>
                </a:cubicBezTo>
                <a:cubicBezTo>
                  <a:pt x="13077" y="7244"/>
                  <a:pt x="12816" y="7211"/>
                  <a:pt x="12557" y="7060"/>
                </a:cubicBezTo>
                <a:cubicBezTo>
                  <a:pt x="12263" y="6253"/>
                  <a:pt x="12454" y="6193"/>
                  <a:pt x="12348" y="5711"/>
                </a:cubicBezTo>
                <a:cubicBezTo>
                  <a:pt x="12148" y="4774"/>
                  <a:pt x="11476" y="4428"/>
                  <a:pt x="11030" y="4059"/>
                </a:cubicBezTo>
                <a:cubicBezTo>
                  <a:pt x="11030" y="4059"/>
                  <a:pt x="11149" y="3973"/>
                  <a:pt x="11055" y="3924"/>
                </a:cubicBezTo>
                <a:cubicBezTo>
                  <a:pt x="10985" y="3892"/>
                  <a:pt x="10314" y="3648"/>
                  <a:pt x="10302" y="3648"/>
                </a:cubicBezTo>
                <a:cubicBezTo>
                  <a:pt x="10091" y="3589"/>
                  <a:pt x="10479" y="3437"/>
                  <a:pt x="10596" y="3318"/>
                </a:cubicBezTo>
                <a:cubicBezTo>
                  <a:pt x="10737" y="3183"/>
                  <a:pt x="10865" y="3150"/>
                  <a:pt x="11500" y="3166"/>
                </a:cubicBezTo>
                <a:cubicBezTo>
                  <a:pt x="11887" y="3171"/>
                  <a:pt x="12064" y="3096"/>
                  <a:pt x="12028" y="2939"/>
                </a:cubicBezTo>
                <a:cubicBezTo>
                  <a:pt x="11993" y="2733"/>
                  <a:pt x="12360" y="2765"/>
                  <a:pt x="12219" y="2597"/>
                </a:cubicBezTo>
                <a:cubicBezTo>
                  <a:pt x="12208" y="2581"/>
                  <a:pt x="12299" y="2534"/>
                  <a:pt x="12311" y="2523"/>
                </a:cubicBezTo>
                <a:cubicBezTo>
                  <a:pt x="12417" y="2458"/>
                  <a:pt x="12228" y="2382"/>
                  <a:pt x="12322" y="2262"/>
                </a:cubicBezTo>
                <a:cubicBezTo>
                  <a:pt x="12381" y="2192"/>
                  <a:pt x="12676" y="2187"/>
                  <a:pt x="12653" y="2041"/>
                </a:cubicBezTo>
                <a:cubicBezTo>
                  <a:pt x="12617" y="1851"/>
                  <a:pt x="11899" y="1787"/>
                  <a:pt x="12087" y="1548"/>
                </a:cubicBezTo>
                <a:cubicBezTo>
                  <a:pt x="12334" y="1245"/>
                  <a:pt x="11984" y="909"/>
                  <a:pt x="11984" y="909"/>
                </a:cubicBezTo>
                <a:cubicBezTo>
                  <a:pt x="12231" y="817"/>
                  <a:pt x="12193" y="763"/>
                  <a:pt x="11793" y="498"/>
                </a:cubicBezTo>
                <a:cubicBezTo>
                  <a:pt x="11124" y="55"/>
                  <a:pt x="9901" y="-2"/>
                  <a:pt x="9311" y="0"/>
                </a:cubicBezTo>
                <a:close/>
              </a:path>
            </a:pathLst>
          </a:custGeom>
          <a:solidFill>
            <a:srgbClr val="F8BA00"/>
          </a:solidFill>
          <a:ln w="12700">
            <a:solidFill>
              <a:srgbClr val="000000"/>
            </a:solidFill>
            <a:miter lim="400000"/>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6" name="Line"/>
          <p:cNvSpPr/>
          <p:nvPr/>
        </p:nvSpPr>
        <p:spPr>
          <a:xfrm flipV="1">
            <a:off x="2383731" y="2297396"/>
            <a:ext cx="1" cy="4826764"/>
          </a:xfrm>
          <a:prstGeom prst="line">
            <a:avLst/>
          </a:prstGeom>
          <a:ln w="25400">
            <a:solidFill>
              <a:srgbClr val="000000"/>
            </a:solidFill>
            <a:miter lim="400000"/>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sp>
        <p:nvSpPr>
          <p:cNvPr id="627" name="Line"/>
          <p:cNvSpPr/>
          <p:nvPr/>
        </p:nvSpPr>
        <p:spPr>
          <a:xfrm>
            <a:off x="2383731" y="7124159"/>
            <a:ext cx="9084209" cy="1"/>
          </a:xfrm>
          <a:prstGeom prst="line">
            <a:avLst/>
          </a:prstGeom>
          <a:ln w="25400">
            <a:solidFill>
              <a:srgbClr val="000000"/>
            </a:solidFill>
            <a:miter lim="400000"/>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sp>
        <p:nvSpPr>
          <p:cNvPr id="628" name="Line"/>
          <p:cNvSpPr/>
          <p:nvPr/>
        </p:nvSpPr>
        <p:spPr>
          <a:xfrm flipV="1">
            <a:off x="2409131" y="3249366"/>
            <a:ext cx="2684064" cy="3862094"/>
          </a:xfrm>
          <a:prstGeom prst="line">
            <a:avLst/>
          </a:prstGeom>
          <a:ln w="25400">
            <a:solidFill>
              <a:srgbClr val="000000"/>
            </a:solidFill>
            <a:miter lim="400000"/>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sp>
        <p:nvSpPr>
          <p:cNvPr id="650" name="Connection Line"/>
          <p:cNvSpPr/>
          <p:nvPr/>
        </p:nvSpPr>
        <p:spPr>
          <a:xfrm>
            <a:off x="5094158" y="3260552"/>
            <a:ext cx="5348172" cy="3835537"/>
          </a:xfrm>
          <a:custGeom>
            <a:avLst/>
            <a:gdLst/>
            <a:ahLst/>
            <a:cxnLst>
              <a:cxn ang="0">
                <a:pos x="wd2" y="hd2"/>
              </a:cxn>
              <a:cxn ang="5400000">
                <a:pos x="wd2" y="hd2"/>
              </a:cxn>
              <a:cxn ang="10800000">
                <a:pos x="wd2" y="hd2"/>
              </a:cxn>
              <a:cxn ang="16200000">
                <a:pos x="wd2" y="hd2"/>
              </a:cxn>
            </a:cxnLst>
            <a:rect l="0" t="0" r="r" b="b"/>
            <a:pathLst>
              <a:path w="21250" h="21450" fill="norm" stroke="1" extrusionOk="0">
                <a:moveTo>
                  <a:pt x="21250" y="21448"/>
                </a:moveTo>
                <a:cubicBezTo>
                  <a:pt x="6729" y="21600"/>
                  <a:pt x="-350" y="14451"/>
                  <a:pt x="13" y="0"/>
                </a:cubicBezTo>
              </a:path>
            </a:pathLst>
          </a:custGeom>
          <a:ln w="25400">
            <a:solidFill>
              <a:srgbClr val="000000"/>
            </a:solidFill>
            <a:miter lim="400000"/>
          </a:ln>
        </p:spPr>
        <p:txBody>
          <a:bodyPr/>
          <a:lstStyle/>
          <a:p>
            <a:pPr/>
          </a:p>
        </p:txBody>
      </p:sp>
      <p:pic>
        <p:nvPicPr>
          <p:cNvPr id="630" name="image48.png" descr="image48.png"/>
          <p:cNvPicPr>
            <a:picLocks noChangeAspect="1"/>
          </p:cNvPicPr>
          <p:nvPr/>
        </p:nvPicPr>
        <p:blipFill>
          <a:blip r:embed="rId2">
            <a:alphaModFix amt="66276"/>
            <a:extLst/>
          </a:blip>
          <a:stretch>
            <a:fillRect/>
          </a:stretch>
        </p:blipFill>
        <p:spPr>
          <a:xfrm rot="11964420">
            <a:off x="10556303" y="4318627"/>
            <a:ext cx="716724" cy="784302"/>
          </a:xfrm>
          <a:prstGeom prst="rect">
            <a:avLst/>
          </a:prstGeom>
          <a:ln w="12700">
            <a:miter lim="400000"/>
          </a:ln>
        </p:spPr>
      </p:pic>
      <p:pic>
        <p:nvPicPr>
          <p:cNvPr id="631" name="image48.png" descr="image48.png"/>
          <p:cNvPicPr>
            <a:picLocks noChangeAspect="1"/>
          </p:cNvPicPr>
          <p:nvPr/>
        </p:nvPicPr>
        <p:blipFill>
          <a:blip r:embed="rId2">
            <a:alphaModFix amt="66276"/>
            <a:extLst/>
          </a:blip>
          <a:stretch>
            <a:fillRect/>
          </a:stretch>
        </p:blipFill>
        <p:spPr>
          <a:xfrm rot="21258387">
            <a:off x="11076438" y="3520060"/>
            <a:ext cx="716724" cy="784301"/>
          </a:xfrm>
          <a:prstGeom prst="rect">
            <a:avLst/>
          </a:prstGeom>
          <a:ln w="12700">
            <a:miter lim="400000"/>
          </a:ln>
        </p:spPr>
      </p:pic>
      <p:pic>
        <p:nvPicPr>
          <p:cNvPr id="632" name="image48.png" descr="image48.png"/>
          <p:cNvPicPr>
            <a:picLocks noChangeAspect="1"/>
          </p:cNvPicPr>
          <p:nvPr/>
        </p:nvPicPr>
        <p:blipFill>
          <a:blip r:embed="rId2">
            <a:alphaModFix amt="66276"/>
            <a:extLst/>
          </a:blip>
          <a:stretch>
            <a:fillRect/>
          </a:stretch>
        </p:blipFill>
        <p:spPr>
          <a:xfrm rot="11964420">
            <a:off x="8935947" y="3578400"/>
            <a:ext cx="1046193" cy="1144834"/>
          </a:xfrm>
          <a:prstGeom prst="rect">
            <a:avLst/>
          </a:prstGeom>
          <a:ln w="12700">
            <a:miter lim="400000"/>
          </a:ln>
        </p:spPr>
      </p:pic>
      <p:pic>
        <p:nvPicPr>
          <p:cNvPr id="633" name="image48.png" descr="image48.png"/>
          <p:cNvPicPr>
            <a:picLocks noChangeAspect="1"/>
          </p:cNvPicPr>
          <p:nvPr/>
        </p:nvPicPr>
        <p:blipFill>
          <a:blip r:embed="rId2">
            <a:alphaModFix amt="66276"/>
            <a:extLst/>
          </a:blip>
          <a:stretch>
            <a:fillRect/>
          </a:stretch>
        </p:blipFill>
        <p:spPr>
          <a:xfrm rot="8862003">
            <a:off x="10064949" y="3278024"/>
            <a:ext cx="530934" cy="580994"/>
          </a:xfrm>
          <a:prstGeom prst="rect">
            <a:avLst/>
          </a:prstGeom>
          <a:ln w="12700">
            <a:miter lim="400000"/>
          </a:ln>
        </p:spPr>
      </p:pic>
      <p:pic>
        <p:nvPicPr>
          <p:cNvPr id="634" name="image48.png" descr="image48.png"/>
          <p:cNvPicPr>
            <a:picLocks noChangeAspect="1"/>
          </p:cNvPicPr>
          <p:nvPr/>
        </p:nvPicPr>
        <p:blipFill>
          <a:blip r:embed="rId2">
            <a:alphaModFix amt="66276"/>
            <a:extLst/>
          </a:blip>
          <a:stretch>
            <a:fillRect/>
          </a:stretch>
        </p:blipFill>
        <p:spPr>
          <a:xfrm rot="11964420">
            <a:off x="4869606" y="6388186"/>
            <a:ext cx="530935" cy="580994"/>
          </a:xfrm>
          <a:prstGeom prst="rect">
            <a:avLst/>
          </a:prstGeom>
          <a:ln w="12700">
            <a:miter lim="400000"/>
          </a:ln>
        </p:spPr>
      </p:pic>
      <p:pic>
        <p:nvPicPr>
          <p:cNvPr id="635" name="image48.png" descr="image48.png"/>
          <p:cNvPicPr>
            <a:picLocks noChangeAspect="1"/>
          </p:cNvPicPr>
          <p:nvPr/>
        </p:nvPicPr>
        <p:blipFill>
          <a:blip r:embed="rId2">
            <a:alphaModFix amt="66276"/>
            <a:extLst/>
          </a:blip>
          <a:stretch>
            <a:fillRect/>
          </a:stretch>
        </p:blipFill>
        <p:spPr>
          <a:xfrm rot="11964420">
            <a:off x="4996606" y="6654886"/>
            <a:ext cx="530935" cy="580994"/>
          </a:xfrm>
          <a:prstGeom prst="rect">
            <a:avLst/>
          </a:prstGeom>
          <a:ln w="12700">
            <a:miter lim="400000"/>
          </a:ln>
        </p:spPr>
      </p:pic>
      <p:pic>
        <p:nvPicPr>
          <p:cNvPr id="636" name="image48.png" descr="image48.png"/>
          <p:cNvPicPr>
            <a:picLocks noChangeAspect="1"/>
          </p:cNvPicPr>
          <p:nvPr/>
        </p:nvPicPr>
        <p:blipFill>
          <a:blip r:embed="rId2">
            <a:alphaModFix amt="66276"/>
            <a:extLst/>
          </a:blip>
          <a:stretch>
            <a:fillRect/>
          </a:stretch>
        </p:blipFill>
        <p:spPr>
          <a:xfrm rot="11964420">
            <a:off x="4615606" y="6781886"/>
            <a:ext cx="530935" cy="580994"/>
          </a:xfrm>
          <a:prstGeom prst="rect">
            <a:avLst/>
          </a:prstGeom>
          <a:ln w="12700">
            <a:miter lim="400000"/>
          </a:ln>
        </p:spPr>
      </p:pic>
      <p:sp>
        <p:nvSpPr>
          <p:cNvPr id="637" name="Ontology"/>
          <p:cNvSpPr txBox="1"/>
          <p:nvPr/>
        </p:nvSpPr>
        <p:spPr>
          <a:xfrm>
            <a:off x="925272" y="6714824"/>
            <a:ext cx="1435000"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Neue"/>
              </a:defRPr>
            </a:lvl1pPr>
          </a:lstStyle>
          <a:p>
            <a:pPr/>
            <a:r>
              <a:t>Ontology</a:t>
            </a:r>
          </a:p>
        </p:txBody>
      </p:sp>
      <p:sp>
        <p:nvSpPr>
          <p:cNvPr id="638" name="Solid"/>
          <p:cNvSpPr txBox="1"/>
          <p:nvPr/>
        </p:nvSpPr>
        <p:spPr>
          <a:xfrm>
            <a:off x="2091040" y="7207436"/>
            <a:ext cx="841859"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Neue"/>
              </a:defRPr>
            </a:lvl1pPr>
          </a:lstStyle>
          <a:p>
            <a:pPr/>
            <a:r>
              <a:t>Solid</a:t>
            </a:r>
          </a:p>
        </p:txBody>
      </p:sp>
      <p:sp>
        <p:nvSpPr>
          <p:cNvPr id="639" name="Liquid"/>
          <p:cNvSpPr txBox="1"/>
          <p:nvPr/>
        </p:nvSpPr>
        <p:spPr>
          <a:xfrm>
            <a:off x="4632270" y="7207436"/>
            <a:ext cx="1005537"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Neue"/>
              </a:defRPr>
            </a:lvl1pPr>
          </a:lstStyle>
          <a:p>
            <a:pPr/>
            <a:r>
              <a:t>Liquid</a:t>
            </a:r>
          </a:p>
        </p:txBody>
      </p:sp>
      <p:sp>
        <p:nvSpPr>
          <p:cNvPr id="640" name="Gas"/>
          <p:cNvSpPr txBox="1"/>
          <p:nvPr/>
        </p:nvSpPr>
        <p:spPr>
          <a:xfrm>
            <a:off x="10572526" y="7156636"/>
            <a:ext cx="684277"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Neue"/>
              </a:defRPr>
            </a:lvl1pPr>
          </a:lstStyle>
          <a:p>
            <a:pPr/>
            <a:r>
              <a:t>Gas</a:t>
            </a:r>
          </a:p>
        </p:txBody>
      </p:sp>
      <p:sp>
        <p:nvSpPr>
          <p:cNvPr id="641" name="Line"/>
          <p:cNvSpPr/>
          <p:nvPr/>
        </p:nvSpPr>
        <p:spPr>
          <a:xfrm flipV="1">
            <a:off x="5096938" y="1476235"/>
            <a:ext cx="1" cy="4712464"/>
          </a:xfrm>
          <a:prstGeom prst="line">
            <a:avLst/>
          </a:prstGeom>
          <a:ln w="38100">
            <a:solidFill>
              <a:srgbClr val="EE220C"/>
            </a:solidFill>
            <a:custDash>
              <a:ds d="200000" sp="200000"/>
            </a:custDash>
            <a:miter lim="400000"/>
            <a:headEnd type="oval"/>
            <a:tailEnd type="oval"/>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sp>
        <p:nvSpPr>
          <p:cNvPr id="642" name="Complexity"/>
          <p:cNvSpPr txBox="1"/>
          <p:nvPr/>
        </p:nvSpPr>
        <p:spPr>
          <a:xfrm>
            <a:off x="5627319" y="8002471"/>
            <a:ext cx="1750162"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1"/>
                </a:solidFill>
                <a:latin typeface="+mj-lt"/>
                <a:ea typeface="+mj-ea"/>
                <a:cs typeface="+mj-cs"/>
                <a:sym typeface="Helvetica Neue"/>
              </a:defRPr>
            </a:lvl1pPr>
          </a:lstStyle>
          <a:p>
            <a:pPr/>
            <a:r>
              <a:t>Complexity</a:t>
            </a:r>
          </a:p>
        </p:txBody>
      </p:sp>
      <p:sp>
        <p:nvSpPr>
          <p:cNvPr id="643" name="Line"/>
          <p:cNvSpPr/>
          <p:nvPr/>
        </p:nvSpPr>
        <p:spPr>
          <a:xfrm>
            <a:off x="7396959" y="8259071"/>
            <a:ext cx="1914676" cy="1"/>
          </a:xfrm>
          <a:prstGeom prst="line">
            <a:avLst/>
          </a:prstGeom>
          <a:ln w="25400">
            <a:solidFill>
              <a:schemeClr val="accent1"/>
            </a:solidFill>
            <a:tailEnd type="triangle"/>
          </a:ln>
        </p:spPr>
        <p:txBody>
          <a:bodyPr lIns="45718" tIns="45718" rIns="45718" bIns="45718"/>
          <a:lstStyle/>
          <a:p>
            <a:pPr>
              <a:defRPr>
                <a:latin typeface="+mj-lt"/>
                <a:ea typeface="+mj-ea"/>
                <a:cs typeface="+mj-cs"/>
                <a:sym typeface="Helvetica Neue"/>
              </a:defRPr>
            </a:pPr>
          </a:p>
        </p:txBody>
      </p:sp>
      <p:sp>
        <p:nvSpPr>
          <p:cNvPr id="644" name="Intelligence"/>
          <p:cNvSpPr txBox="1"/>
          <p:nvPr/>
        </p:nvSpPr>
        <p:spPr>
          <a:xfrm rot="16200000">
            <a:off x="290368" y="4949883"/>
            <a:ext cx="179496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1"/>
                </a:solidFill>
                <a:latin typeface="+mj-lt"/>
                <a:ea typeface="+mj-ea"/>
                <a:cs typeface="+mj-cs"/>
                <a:sym typeface="Helvetica Neue"/>
              </a:defRPr>
            </a:lvl1pPr>
          </a:lstStyle>
          <a:p>
            <a:pPr/>
            <a:r>
              <a:t>Intelligence</a:t>
            </a:r>
          </a:p>
        </p:txBody>
      </p:sp>
      <p:sp>
        <p:nvSpPr>
          <p:cNvPr id="645" name="Line"/>
          <p:cNvSpPr/>
          <p:nvPr/>
        </p:nvSpPr>
        <p:spPr>
          <a:xfrm flipV="1">
            <a:off x="1221249" y="2986233"/>
            <a:ext cx="1" cy="1164518"/>
          </a:xfrm>
          <a:prstGeom prst="line">
            <a:avLst/>
          </a:prstGeom>
          <a:ln w="25400">
            <a:solidFill>
              <a:schemeClr val="accent1"/>
            </a:solidFill>
            <a:tailEnd type="triangle"/>
          </a:ln>
        </p:spPr>
        <p:txBody>
          <a:bodyPr lIns="45718" tIns="45718" rIns="45718" bIns="45718"/>
          <a:lstStyle/>
          <a:p>
            <a:pPr>
              <a:defRPr>
                <a:latin typeface="+mj-lt"/>
                <a:ea typeface="+mj-ea"/>
                <a:cs typeface="+mj-cs"/>
                <a:sym typeface="Helvetica Neue"/>
              </a:defRPr>
            </a:pPr>
          </a:p>
        </p:txBody>
      </p:sp>
      <p:pic>
        <p:nvPicPr>
          <p:cNvPr id="646" name="image48.png" descr="image48.png"/>
          <p:cNvPicPr>
            <a:picLocks noChangeAspect="1"/>
          </p:cNvPicPr>
          <p:nvPr/>
        </p:nvPicPr>
        <p:blipFill>
          <a:blip r:embed="rId2">
            <a:alphaModFix amt="66276"/>
            <a:extLst/>
          </a:blip>
          <a:stretch>
            <a:fillRect/>
          </a:stretch>
        </p:blipFill>
        <p:spPr>
          <a:xfrm rot="8727867">
            <a:off x="9778906" y="4889945"/>
            <a:ext cx="530935" cy="580994"/>
          </a:xfrm>
          <a:prstGeom prst="rect">
            <a:avLst/>
          </a:prstGeom>
          <a:ln w="12700">
            <a:miter lim="400000"/>
          </a:ln>
        </p:spPr>
      </p:pic>
      <p:pic>
        <p:nvPicPr>
          <p:cNvPr id="647" name="image48.png" descr="image48.png"/>
          <p:cNvPicPr>
            <a:picLocks noChangeAspect="1"/>
          </p:cNvPicPr>
          <p:nvPr/>
        </p:nvPicPr>
        <p:blipFill>
          <a:blip r:embed="rId2">
            <a:alphaModFix amt="66276"/>
            <a:extLst/>
          </a:blip>
          <a:stretch>
            <a:fillRect/>
          </a:stretch>
        </p:blipFill>
        <p:spPr>
          <a:xfrm rot="18337932">
            <a:off x="11103624" y="2204820"/>
            <a:ext cx="934011" cy="1022074"/>
          </a:xfrm>
          <a:prstGeom prst="rect">
            <a:avLst/>
          </a:prstGeom>
          <a:ln w="12700">
            <a:miter lim="400000"/>
          </a:ln>
        </p:spPr>
      </p:pic>
      <p:pic>
        <p:nvPicPr>
          <p:cNvPr id="648" name="image48.png" descr="image48.png"/>
          <p:cNvPicPr>
            <a:picLocks noChangeAspect="1"/>
          </p:cNvPicPr>
          <p:nvPr/>
        </p:nvPicPr>
        <p:blipFill>
          <a:blip r:embed="rId2">
            <a:alphaModFix amt="66276"/>
            <a:extLst/>
          </a:blip>
          <a:stretch>
            <a:fillRect/>
          </a:stretch>
        </p:blipFill>
        <p:spPr>
          <a:xfrm rot="11964420">
            <a:off x="10029748" y="2490173"/>
            <a:ext cx="301456" cy="329879"/>
          </a:xfrm>
          <a:prstGeom prst="rect">
            <a:avLst/>
          </a:prstGeom>
          <a:ln w="12700">
            <a:miter lim="400000"/>
          </a:ln>
        </p:spPr>
      </p:pic>
      <p:sp>
        <p:nvSpPr>
          <p:cNvPr id="649" name="Line"/>
          <p:cNvSpPr/>
          <p:nvPr/>
        </p:nvSpPr>
        <p:spPr>
          <a:xfrm>
            <a:off x="5142054" y="3240096"/>
            <a:ext cx="1591349" cy="1"/>
          </a:xfrm>
          <a:prstGeom prst="line">
            <a:avLst/>
          </a:prstGeom>
          <a:ln w="25400">
            <a:solidFill>
              <a:schemeClr val="accent1"/>
            </a:solidFill>
            <a:tailEnd type="triangle"/>
          </a:ln>
        </p:spPr>
        <p:txBody>
          <a:bodyPr lIns="45718" tIns="45718" rIns="45718" bIns="45718"/>
          <a:lstStyle/>
          <a:p>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8" name="Image" descr="Image"/>
          <p:cNvPicPr>
            <a:picLocks noChangeAspect="1"/>
          </p:cNvPicPr>
          <p:nvPr/>
        </p:nvPicPr>
        <p:blipFill>
          <a:blip r:embed="rId2">
            <a:extLst/>
          </a:blip>
          <a:stretch>
            <a:fillRect/>
          </a:stretch>
        </p:blipFill>
        <p:spPr>
          <a:xfrm>
            <a:off x="3292769" y="1923519"/>
            <a:ext cx="6195933" cy="5906562"/>
          </a:xfrm>
          <a:prstGeom prst="rect">
            <a:avLst/>
          </a:prstGeom>
          <a:ln w="12700">
            <a:miter lim="400000"/>
          </a:ln>
        </p:spPr>
      </p:pic>
      <p:sp>
        <p:nvSpPr>
          <p:cNvPr id="299" name="The Internet of FAIR data and Services"/>
          <p:cNvSpPr txBox="1"/>
          <p:nvPr/>
        </p:nvSpPr>
        <p:spPr>
          <a:xfrm>
            <a:off x="2154153" y="703096"/>
            <a:ext cx="84731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600"/>
            </a:lvl1pPr>
          </a:lstStyle>
          <a:p>
            <a:pPr/>
            <a:r>
              <a:t>The Internet of FAIR data and Services</a:t>
            </a:r>
          </a:p>
        </p:txBody>
      </p:sp>
      <p:sp>
        <p:nvSpPr>
          <p:cNvPr id="300" name="The Internet for Social Machines…"/>
          <p:cNvSpPr txBox="1"/>
          <p:nvPr/>
        </p:nvSpPr>
        <p:spPr>
          <a:xfrm>
            <a:off x="1434981" y="7875257"/>
            <a:ext cx="10462717" cy="143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5200"/>
            </a:pPr>
            <a:r>
              <a:t>The Internet for Social Machines</a:t>
            </a:r>
          </a:p>
          <a:p>
            <a:pPr>
              <a:defRPr b="1" sz="3600">
                <a:solidFill>
                  <a:srgbClr val="C82506"/>
                </a:solidFill>
              </a:defRPr>
            </a:pPr>
            <a:r>
              <a:t>The end of data sharing as we know it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2" name="Internet for (social) machines"/>
          <p:cNvSpPr txBox="1"/>
          <p:nvPr>
            <p:ph type="title"/>
          </p:nvPr>
        </p:nvSpPr>
        <p:spPr>
          <a:xfrm>
            <a:off x="-47420" y="254000"/>
            <a:ext cx="11099801" cy="2159000"/>
          </a:xfrm>
          <a:prstGeom prst="rect">
            <a:avLst/>
          </a:prstGeom>
        </p:spPr>
        <p:txBody>
          <a:bodyPr/>
          <a:lstStyle>
            <a:lvl1pPr>
              <a:defRPr sz="5900"/>
            </a:lvl1pPr>
          </a:lstStyle>
          <a:p>
            <a:pPr/>
            <a:r>
              <a:t>Internet for (social) machines</a:t>
            </a:r>
          </a:p>
        </p:txBody>
      </p:sp>
      <p:sp>
        <p:nvSpPr>
          <p:cNvPr id="653" name="The Machine Knows what I mean…"/>
          <p:cNvSpPr txBox="1"/>
          <p:nvPr>
            <p:ph type="body" idx="1"/>
          </p:nvPr>
        </p:nvSpPr>
        <p:spPr>
          <a:prstGeom prst="rect">
            <a:avLst/>
          </a:prstGeom>
        </p:spPr>
        <p:txBody>
          <a:bodyPr/>
          <a:lstStyle/>
          <a:p>
            <a:pPr/>
            <a:r>
              <a:t>The Machine Knows what I mean</a:t>
            </a:r>
          </a:p>
          <a:p>
            <a:pPr/>
            <a:r>
              <a:t>As open as possible, as closed as necessary</a:t>
            </a:r>
          </a:p>
          <a:p>
            <a:pPr/>
            <a:r>
              <a:t>As distributed as possible, as central as necessary</a:t>
            </a:r>
          </a:p>
          <a:p>
            <a:pPr/>
            <a:r>
              <a:t>Global: (FAIR in Europe, </a:t>
            </a:r>
            <a:r>
              <a:rPr b="1">
                <a:solidFill>
                  <a:schemeClr val="accent5">
                    <a:satOff val="-41871"/>
                    <a:lumOff val="-13058"/>
                  </a:schemeClr>
                </a:solidFill>
              </a:rPr>
              <a:t>F</a:t>
            </a:r>
            <a:r>
              <a:t>ully </a:t>
            </a:r>
            <a:r>
              <a:rPr b="1">
                <a:solidFill>
                  <a:schemeClr val="accent5">
                    <a:satOff val="-41871"/>
                    <a:lumOff val="-13058"/>
                  </a:schemeClr>
                </a:solidFill>
              </a:rPr>
              <a:t>AI</a:t>
            </a:r>
            <a:r>
              <a:t>-</a:t>
            </a:r>
            <a:r>
              <a:rPr b="1">
                <a:solidFill>
                  <a:schemeClr val="accent5">
                    <a:satOff val="-41871"/>
                    <a:lumOff val="-13058"/>
                  </a:schemeClr>
                </a:solidFill>
              </a:rPr>
              <a:t>R</a:t>
            </a:r>
            <a:r>
              <a:t>eady in USA) :)</a:t>
            </a:r>
          </a:p>
        </p:txBody>
      </p:sp>
      <p:pic>
        <p:nvPicPr>
          <p:cNvPr id="654" name="Image" descr="Image"/>
          <p:cNvPicPr>
            <a:picLocks noChangeAspect="1"/>
          </p:cNvPicPr>
          <p:nvPr/>
        </p:nvPicPr>
        <p:blipFill>
          <a:blip r:embed="rId2">
            <a:extLst/>
          </a:blip>
          <a:stretch>
            <a:fillRect/>
          </a:stretch>
        </p:blipFill>
        <p:spPr>
          <a:xfrm>
            <a:off x="10945212" y="549680"/>
            <a:ext cx="1644441" cy="156764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56" name="Image" descr="Image"/>
          <p:cNvPicPr>
            <a:picLocks noChangeAspect="1"/>
          </p:cNvPicPr>
          <p:nvPr/>
        </p:nvPicPr>
        <p:blipFill>
          <a:blip r:embed="rId3">
            <a:alphaModFix amt="11651"/>
            <a:extLst/>
          </a:blip>
          <a:stretch>
            <a:fillRect/>
          </a:stretch>
        </p:blipFill>
        <p:spPr>
          <a:xfrm>
            <a:off x="4418858" y="1959601"/>
            <a:ext cx="4140201" cy="5765801"/>
          </a:xfrm>
          <a:prstGeom prst="rect">
            <a:avLst/>
          </a:prstGeom>
          <a:ln w="12700">
            <a:miter lim="400000"/>
          </a:ln>
        </p:spPr>
      </p:pic>
      <p:sp>
        <p:nvSpPr>
          <p:cNvPr id="657" name="End users are domain  scientists"/>
          <p:cNvSpPr/>
          <p:nvPr/>
        </p:nvSpPr>
        <p:spPr>
          <a:xfrm>
            <a:off x="3465752" y="1441855"/>
            <a:ext cx="6149497" cy="688584"/>
          </a:xfrm>
          <a:prstGeom prst="roundRect">
            <a:avLst>
              <a:gd name="adj" fmla="val 27666"/>
            </a:avLst>
          </a:prstGeom>
          <a:solidFill>
            <a:srgbClr val="0171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a:solidFill>
                  <a:srgbClr val="FFFFFF"/>
                </a:solidFill>
                <a:latin typeface="Helvetica Neue Medium"/>
                <a:ea typeface="Helvetica Neue Medium"/>
                <a:cs typeface="Helvetica Neue Medium"/>
                <a:sym typeface="Helvetica Neue Medium"/>
              </a:defRPr>
            </a:lvl1pPr>
          </a:lstStyle>
          <a:p>
            <a:pPr/>
            <a:r>
              <a:t>End users are domain  scientists</a:t>
            </a:r>
          </a:p>
        </p:txBody>
      </p:sp>
      <p:sp>
        <p:nvSpPr>
          <p:cNvPr id="658" name="DWARF"/>
          <p:cNvSpPr/>
          <p:nvPr/>
        </p:nvSpPr>
        <p:spPr>
          <a:xfrm>
            <a:off x="4193814" y="2227115"/>
            <a:ext cx="4378686" cy="469659"/>
          </a:xfrm>
          <a:prstGeom prst="roundRect">
            <a:avLst>
              <a:gd name="adj" fmla="val 40561"/>
            </a:avLst>
          </a:prstGeom>
          <a:solidFill>
            <a:srgbClr val="017100">
              <a:alpha val="72324"/>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a:solidFill>
                  <a:srgbClr val="FFFFFF"/>
                </a:solidFill>
                <a:latin typeface="Helvetica Neue Medium"/>
                <a:ea typeface="Helvetica Neue Medium"/>
                <a:cs typeface="Helvetica Neue Medium"/>
                <a:sym typeface="Helvetica Neue Medium"/>
              </a:defRPr>
            </a:lvl1pPr>
          </a:lstStyle>
          <a:p>
            <a:pPr/>
            <a:r>
              <a:t>DWARF</a:t>
            </a:r>
          </a:p>
        </p:txBody>
      </p:sp>
      <p:pic>
        <p:nvPicPr>
          <p:cNvPr id="659" name="Screenshot 2019-06-04 at 21.46.07.png" descr="Screenshot 2019-06-04 at 21.46.07.png"/>
          <p:cNvPicPr>
            <a:picLocks noChangeAspect="1"/>
          </p:cNvPicPr>
          <p:nvPr/>
        </p:nvPicPr>
        <p:blipFill>
          <a:blip r:embed="rId4">
            <a:extLst/>
          </a:blip>
          <a:stretch>
            <a:fillRect/>
          </a:stretch>
        </p:blipFill>
        <p:spPr>
          <a:prstGeom prst="rect">
            <a:avLst/>
          </a:prstGeom>
          <a:ln w="12700">
            <a:miter lim="400000"/>
          </a:ln>
          <a:effectLst>
            <a:outerShdw sx="100000" sy="100000" kx="0" ky="0" algn="b" rotWithShape="0" blurRad="63500" dist="25400" dir="5400000">
              <a:srgbClr val="000000">
                <a:alpha val="50000"/>
              </a:srgbClr>
            </a:outerShdw>
          </a:effectLst>
        </p:spPr>
      </p:pic>
      <p:sp>
        <p:nvSpPr>
          <p:cNvPr id="660" name="Triangle"/>
          <p:cNvSpPr/>
          <p:nvPr/>
        </p:nvSpPr>
        <p:spPr>
          <a:xfrm>
            <a:off x="5765800" y="4647445"/>
            <a:ext cx="1471718" cy="6858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E220C">
              <a:alpha val="57362"/>
            </a:srgbClr>
          </a:solidFill>
          <a:ln w="12700">
            <a:miter lim="400000"/>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sp>
        <p:nvSpPr>
          <p:cNvPr id="661" name="Triangle"/>
          <p:cNvSpPr/>
          <p:nvPr/>
        </p:nvSpPr>
        <p:spPr>
          <a:xfrm flipH="1" rot="10800000">
            <a:off x="5765800" y="4355539"/>
            <a:ext cx="1471718" cy="6858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E220C">
              <a:alpha val="57362"/>
            </a:srgbClr>
          </a:solidFill>
          <a:ln w="12700">
            <a:miter lim="400000"/>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sp>
        <p:nvSpPr>
          <p:cNvPr id="662" name="FDF"/>
          <p:cNvSpPr/>
          <p:nvPr/>
        </p:nvSpPr>
        <p:spPr>
          <a:xfrm>
            <a:off x="6157183" y="4585305"/>
            <a:ext cx="638151" cy="548603"/>
          </a:xfrm>
          <a:prstGeom prst="ellipse">
            <a:avLst/>
          </a:prstGeom>
          <a:solidFill>
            <a:srgbClr val="FFFFFF"/>
          </a:solidFill>
          <a:ln w="50800">
            <a:solidFill>
              <a:schemeClr val="accent1"/>
            </a:solidFill>
            <a:prstDash val="sysDot"/>
            <a:miter lim="400000"/>
          </a:ln>
          <a:extLst>
            <a:ext uri="{C572A759-6A51-4108-AA02-DFA0A04FC94B}">
              <ma14:wrappingTextBoxFlag xmlns:ma14="http://schemas.microsoft.com/office/mac/drawingml/2011/main" val="1"/>
            </a:ext>
          </a:extLst>
        </p:spPr>
        <p:txBody>
          <a:bodyPr lIns="50800" tIns="50800" rIns="50800" bIns="50800" anchor="ctr"/>
          <a:lstStyle>
            <a:lvl1pPr>
              <a:defRPr b="1" sz="1500">
                <a:solidFill>
                  <a:schemeClr val="accent5">
                    <a:satOff val="-41871"/>
                    <a:lumOff val="-13058"/>
                  </a:schemeClr>
                </a:solidFill>
              </a:defRPr>
            </a:lvl1pPr>
          </a:lstStyle>
          <a:p>
            <a:pPr/>
            <a:r>
              <a:t>FDF</a:t>
            </a:r>
          </a:p>
        </p:txBody>
      </p:sp>
      <p:sp>
        <p:nvSpPr>
          <p:cNvPr id="663" name="Core…"/>
          <p:cNvSpPr txBox="1"/>
          <p:nvPr/>
        </p:nvSpPr>
        <p:spPr>
          <a:xfrm>
            <a:off x="6129667" y="4294626"/>
            <a:ext cx="745466" cy="10881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1100">
                <a:latin typeface="+mj-lt"/>
                <a:ea typeface="+mj-ea"/>
                <a:cs typeface="+mj-cs"/>
                <a:sym typeface="Helvetica Neue"/>
              </a:defRPr>
            </a:pPr>
            <a:r>
              <a:t>Core</a:t>
            </a:r>
          </a:p>
          <a:p>
            <a:pPr>
              <a:defRPr b="1" sz="1100">
                <a:latin typeface="+mj-lt"/>
                <a:ea typeface="+mj-ea"/>
                <a:cs typeface="+mj-cs"/>
                <a:sym typeface="Helvetica Neue"/>
              </a:defRPr>
            </a:pPr>
          </a:p>
          <a:p>
            <a:pPr>
              <a:defRPr b="1" sz="1100">
                <a:latin typeface="+mj-lt"/>
                <a:ea typeface="+mj-ea"/>
                <a:cs typeface="+mj-cs"/>
                <a:sym typeface="Helvetica Neue"/>
              </a:defRPr>
            </a:pPr>
          </a:p>
          <a:p>
            <a:pPr>
              <a:defRPr b="1" sz="1100">
                <a:latin typeface="+mj-lt"/>
                <a:ea typeface="+mj-ea"/>
                <a:cs typeface="+mj-cs"/>
                <a:sym typeface="Helvetica Neue"/>
              </a:defRPr>
            </a:pPr>
          </a:p>
          <a:p>
            <a:pPr>
              <a:defRPr b="1" sz="1100">
                <a:latin typeface="+mj-lt"/>
                <a:ea typeface="+mj-ea"/>
                <a:cs typeface="+mj-cs"/>
                <a:sym typeface="Helvetica Neue"/>
              </a:defRPr>
            </a:pPr>
          </a:p>
          <a:p>
            <a:pPr>
              <a:defRPr b="1" sz="1100">
                <a:latin typeface="+mj-lt"/>
                <a:ea typeface="+mj-ea"/>
                <a:cs typeface="+mj-cs"/>
                <a:sym typeface="Helvetica Neue"/>
              </a:defRPr>
            </a:pPr>
            <a:r>
              <a:t>Metadata</a:t>
            </a:r>
          </a:p>
        </p:txBody>
      </p:sp>
      <p:sp>
        <p:nvSpPr>
          <p:cNvPr id="664" name="AAI"/>
          <p:cNvSpPr/>
          <p:nvPr/>
        </p:nvSpPr>
        <p:spPr>
          <a:xfrm>
            <a:off x="5649141" y="5338116"/>
            <a:ext cx="1706519" cy="323938"/>
          </a:xfrm>
          <a:prstGeom prst="roundRect">
            <a:avLst>
              <a:gd name="adj" fmla="val 50000"/>
            </a:avLst>
          </a:prstGeom>
          <a:solidFill>
            <a:srgbClr val="F8BA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300">
                <a:solidFill>
                  <a:srgbClr val="5E5E5E"/>
                </a:solidFill>
                <a:latin typeface="Helvetica Neue Medium"/>
                <a:ea typeface="Helvetica Neue Medium"/>
                <a:cs typeface="Helvetica Neue Medium"/>
                <a:sym typeface="Helvetica Neue Medium"/>
              </a:defRPr>
            </a:lvl1pPr>
          </a:lstStyle>
          <a:p>
            <a:pPr/>
            <a:r>
              <a:t>AAI</a:t>
            </a:r>
          </a:p>
        </p:txBody>
      </p:sp>
      <p:sp>
        <p:nvSpPr>
          <p:cNvPr id="665" name="Network (routing)"/>
          <p:cNvSpPr/>
          <p:nvPr/>
        </p:nvSpPr>
        <p:spPr>
          <a:xfrm>
            <a:off x="5435197" y="5625505"/>
            <a:ext cx="2134407" cy="362039"/>
          </a:xfrm>
          <a:prstGeom prst="roundRect">
            <a:avLst>
              <a:gd name="adj" fmla="val 50000"/>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300">
                <a:solidFill>
                  <a:srgbClr val="5E5E5E"/>
                </a:solidFill>
                <a:latin typeface="Helvetica Neue Medium"/>
                <a:ea typeface="Helvetica Neue Medium"/>
                <a:cs typeface="Helvetica Neue Medium"/>
                <a:sym typeface="Helvetica Neue Medium"/>
              </a:defRPr>
            </a:lvl1pPr>
          </a:lstStyle>
          <a:p>
            <a:pPr/>
            <a:r>
              <a:t>Network (routing)</a:t>
            </a:r>
          </a:p>
        </p:txBody>
      </p:sp>
      <p:sp>
        <p:nvSpPr>
          <p:cNvPr id="666" name="Repositories"/>
          <p:cNvSpPr/>
          <p:nvPr/>
        </p:nvSpPr>
        <p:spPr>
          <a:xfrm>
            <a:off x="5235862" y="5990104"/>
            <a:ext cx="2533076" cy="359477"/>
          </a:xfrm>
          <a:prstGeom prst="roundRect">
            <a:avLst>
              <a:gd name="adj" fmla="val 50000"/>
            </a:avLst>
          </a:prstGeom>
          <a:solidFill>
            <a:srgbClr val="FFFC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300">
                <a:solidFill>
                  <a:srgbClr val="5E5E5E"/>
                </a:solidFill>
                <a:latin typeface="Helvetica Neue Medium"/>
                <a:ea typeface="Helvetica Neue Medium"/>
                <a:cs typeface="Helvetica Neue Medium"/>
                <a:sym typeface="Helvetica Neue Medium"/>
              </a:defRPr>
            </a:lvl1pPr>
          </a:lstStyle>
          <a:p>
            <a:pPr/>
            <a:r>
              <a:t>Repositories</a:t>
            </a:r>
          </a:p>
        </p:txBody>
      </p:sp>
      <p:sp>
        <p:nvSpPr>
          <p:cNvPr id="667" name="Files, Cloud, FDO storage"/>
          <p:cNvSpPr/>
          <p:nvPr/>
        </p:nvSpPr>
        <p:spPr>
          <a:xfrm>
            <a:off x="5138119" y="6352142"/>
            <a:ext cx="2728562" cy="362038"/>
          </a:xfrm>
          <a:prstGeom prst="roundRect">
            <a:avLst>
              <a:gd name="adj" fmla="val 50000"/>
            </a:avLst>
          </a:prstGeom>
          <a:solidFill>
            <a:srgbClr val="D6D5D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300">
                <a:solidFill>
                  <a:srgbClr val="5E5E5E"/>
                </a:solidFill>
                <a:latin typeface="Helvetica Neue Medium"/>
                <a:ea typeface="Helvetica Neue Medium"/>
                <a:cs typeface="Helvetica Neue Medium"/>
                <a:sym typeface="Helvetica Neue Medium"/>
              </a:defRPr>
            </a:lvl1pPr>
          </a:lstStyle>
          <a:p>
            <a:pPr/>
            <a:r>
              <a:t>Files, Cloud, FDO storage</a:t>
            </a:r>
          </a:p>
        </p:txBody>
      </p:sp>
      <p:sp>
        <p:nvSpPr>
          <p:cNvPr id="668" name="Flash, DNA, Tapes, (HP)C"/>
          <p:cNvSpPr/>
          <p:nvPr/>
        </p:nvSpPr>
        <p:spPr>
          <a:xfrm>
            <a:off x="5134976" y="6709208"/>
            <a:ext cx="2734848" cy="399401"/>
          </a:xfrm>
          <a:prstGeom prst="roundRect">
            <a:avLst>
              <a:gd name="adj" fmla="val 50000"/>
            </a:avLst>
          </a:prstGeom>
          <a:solidFill>
            <a:srgbClr val="D6D5D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300">
                <a:solidFill>
                  <a:srgbClr val="5E5E5E"/>
                </a:solidFill>
                <a:latin typeface="Helvetica Neue Medium"/>
                <a:ea typeface="Helvetica Neue Medium"/>
                <a:cs typeface="Helvetica Neue Medium"/>
                <a:sym typeface="Helvetica Neue Medium"/>
              </a:defRPr>
            </a:lvl1pPr>
          </a:lstStyle>
          <a:p>
            <a:pPr/>
            <a:r>
              <a:t>Flash, DNA, Tapes, (HP)C</a:t>
            </a:r>
          </a:p>
        </p:txBody>
      </p:sp>
      <p:sp>
        <p:nvSpPr>
          <p:cNvPr id="669" name="Domain metadata"/>
          <p:cNvSpPr/>
          <p:nvPr/>
        </p:nvSpPr>
        <p:spPr>
          <a:xfrm>
            <a:off x="5669200" y="4021682"/>
            <a:ext cx="1742601" cy="333858"/>
          </a:xfrm>
          <a:prstGeom prst="roundRect">
            <a:avLst>
              <a:gd name="adj" fmla="val 50000"/>
            </a:avLst>
          </a:prstGeom>
          <a:solidFill>
            <a:srgbClr val="F8BA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300">
                <a:solidFill>
                  <a:srgbClr val="5E5E5E"/>
                </a:solidFill>
                <a:latin typeface="Helvetica Neue Medium"/>
                <a:ea typeface="Helvetica Neue Medium"/>
                <a:cs typeface="Helvetica Neue Medium"/>
                <a:sym typeface="Helvetica Neue Medium"/>
              </a:defRPr>
            </a:lvl1pPr>
          </a:lstStyle>
          <a:p>
            <a:pPr/>
            <a:r>
              <a:t>Domain metadata</a:t>
            </a:r>
          </a:p>
        </p:txBody>
      </p:sp>
      <p:sp>
        <p:nvSpPr>
          <p:cNvPr id="670" name="Long tail metadata"/>
          <p:cNvSpPr/>
          <p:nvPr/>
        </p:nvSpPr>
        <p:spPr>
          <a:xfrm>
            <a:off x="5434455" y="3655424"/>
            <a:ext cx="2134407" cy="362039"/>
          </a:xfrm>
          <a:prstGeom prst="roundRect">
            <a:avLst>
              <a:gd name="adj" fmla="val 50000"/>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300">
                <a:solidFill>
                  <a:srgbClr val="5E5E5E"/>
                </a:solidFill>
                <a:latin typeface="Helvetica Neue Medium"/>
                <a:ea typeface="Helvetica Neue Medium"/>
                <a:cs typeface="Helvetica Neue Medium"/>
                <a:sym typeface="Helvetica Neue Medium"/>
              </a:defRPr>
            </a:lvl1pPr>
          </a:lstStyle>
          <a:p>
            <a:pPr/>
            <a:r>
              <a:t>Long tail metadata</a:t>
            </a:r>
          </a:p>
        </p:txBody>
      </p:sp>
      <p:sp>
        <p:nvSpPr>
          <p:cNvPr id="671" name="Data (formats)"/>
          <p:cNvSpPr/>
          <p:nvPr/>
        </p:nvSpPr>
        <p:spPr>
          <a:xfrm>
            <a:off x="5235862" y="3295948"/>
            <a:ext cx="2533076" cy="359477"/>
          </a:xfrm>
          <a:prstGeom prst="roundRect">
            <a:avLst>
              <a:gd name="adj" fmla="val 50000"/>
            </a:avLst>
          </a:prstGeom>
          <a:solidFill>
            <a:srgbClr val="FFFC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300">
                <a:solidFill>
                  <a:srgbClr val="5E5E5E"/>
                </a:solidFill>
                <a:latin typeface="Helvetica Neue Medium"/>
                <a:ea typeface="Helvetica Neue Medium"/>
                <a:cs typeface="Helvetica Neue Medium"/>
                <a:sym typeface="Helvetica Neue Medium"/>
              </a:defRPr>
            </a:lvl1pPr>
          </a:lstStyle>
          <a:p>
            <a:pPr/>
            <a:r>
              <a:t>Data (formats)</a:t>
            </a:r>
          </a:p>
        </p:txBody>
      </p:sp>
      <p:sp>
        <p:nvSpPr>
          <p:cNvPr id="672" name="VMNs, Workflows Algorithms"/>
          <p:cNvSpPr/>
          <p:nvPr/>
        </p:nvSpPr>
        <p:spPr>
          <a:xfrm>
            <a:off x="5138119" y="2926114"/>
            <a:ext cx="2728562" cy="362039"/>
          </a:xfrm>
          <a:prstGeom prst="roundRect">
            <a:avLst>
              <a:gd name="adj" fmla="val 50000"/>
            </a:avLst>
          </a:prstGeom>
          <a:solidFill>
            <a:srgbClr val="D6D5D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300">
                <a:solidFill>
                  <a:srgbClr val="5E5E5E"/>
                </a:solidFill>
                <a:latin typeface="Helvetica Neue Medium"/>
                <a:ea typeface="Helvetica Neue Medium"/>
                <a:cs typeface="Helvetica Neue Medium"/>
                <a:sym typeface="Helvetica Neue Medium"/>
              </a:defRPr>
            </a:lvl1pPr>
          </a:lstStyle>
          <a:p>
            <a:pPr/>
            <a:r>
              <a:t>VMNs, Workflows Algorithms</a:t>
            </a:r>
          </a:p>
        </p:txBody>
      </p:sp>
      <p:grpSp>
        <p:nvGrpSpPr>
          <p:cNvPr id="691" name="Group"/>
          <p:cNvGrpSpPr/>
          <p:nvPr/>
        </p:nvGrpSpPr>
        <p:grpSpPr>
          <a:xfrm flipH="1" rot="9724444">
            <a:off x="7817170" y="1938346"/>
            <a:ext cx="478696" cy="474981"/>
            <a:chOff x="0" y="0"/>
            <a:chExt cx="478695" cy="474979"/>
          </a:xfrm>
        </p:grpSpPr>
        <p:sp>
          <p:nvSpPr>
            <p:cNvPr id="673" name="Line"/>
            <p:cNvSpPr/>
            <p:nvPr/>
          </p:nvSpPr>
          <p:spPr>
            <a:xfrm flipV="1">
              <a:off x="249389" y="0"/>
              <a:ext cx="1" cy="410847"/>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674" name="Line"/>
            <p:cNvSpPr/>
            <p:nvPr/>
          </p:nvSpPr>
          <p:spPr>
            <a:xfrm flipH="1" flipV="1">
              <a:off x="137023" y="61303"/>
              <a:ext cx="230614" cy="339169"/>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675" name="Line"/>
            <p:cNvSpPr/>
            <p:nvPr/>
          </p:nvSpPr>
          <p:spPr>
            <a:xfrm flipV="1">
              <a:off x="132435" y="59417"/>
              <a:ext cx="233909" cy="35614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676" name="Line"/>
            <p:cNvSpPr/>
            <p:nvPr/>
          </p:nvSpPr>
          <p:spPr>
            <a:xfrm>
              <a:off x="103035" y="169767"/>
              <a:ext cx="311061" cy="13544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677" name="Line"/>
            <p:cNvSpPr/>
            <p:nvPr/>
          </p:nvSpPr>
          <p:spPr>
            <a:xfrm flipV="1">
              <a:off x="82612" y="198042"/>
              <a:ext cx="339436" cy="78896"/>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689" name="Group"/>
            <p:cNvGrpSpPr/>
            <p:nvPr/>
          </p:nvGrpSpPr>
          <p:grpSpPr>
            <a:xfrm>
              <a:off x="0" y="0"/>
              <a:ext cx="478696" cy="474980"/>
              <a:chOff x="0" y="0"/>
              <a:chExt cx="478695" cy="474979"/>
            </a:xfrm>
          </p:grpSpPr>
          <p:sp>
            <p:nvSpPr>
              <p:cNvPr id="678" name="Oval"/>
              <p:cNvSpPr/>
              <p:nvPr/>
            </p:nvSpPr>
            <p:spPr>
              <a:xfrm>
                <a:off x="44217" y="18785"/>
                <a:ext cx="420314" cy="390549"/>
              </a:xfrm>
              <a:prstGeom prst="ellipse">
                <a:avLst/>
              </a:prstGeom>
              <a:no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679" name="Circle"/>
              <p:cNvSpPr/>
              <p:nvPr/>
            </p:nvSpPr>
            <p:spPr>
              <a:xfrm>
                <a:off x="103683" y="37569"/>
                <a:ext cx="77597"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680" name="Circle"/>
              <p:cNvSpPr/>
              <p:nvPr/>
            </p:nvSpPr>
            <p:spPr>
              <a:xfrm>
                <a:off x="33069" y="131377"/>
                <a:ext cx="77597"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681" name="Circle"/>
              <p:cNvSpPr/>
              <p:nvPr/>
            </p:nvSpPr>
            <p:spPr>
              <a:xfrm>
                <a:off x="0" y="246887"/>
                <a:ext cx="77596"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682" name="Circle"/>
              <p:cNvSpPr/>
              <p:nvPr/>
            </p:nvSpPr>
            <p:spPr>
              <a:xfrm>
                <a:off x="71650" y="359596"/>
                <a:ext cx="77596"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683" name="Circle"/>
              <p:cNvSpPr/>
              <p:nvPr/>
            </p:nvSpPr>
            <p:spPr>
              <a:xfrm>
                <a:off x="207452" y="0"/>
                <a:ext cx="77596" cy="73819"/>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684" name="Circle"/>
              <p:cNvSpPr/>
              <p:nvPr/>
            </p:nvSpPr>
            <p:spPr>
              <a:xfrm>
                <a:off x="323937" y="37569"/>
                <a:ext cx="77597"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685" name="Circle"/>
              <p:cNvSpPr/>
              <p:nvPr/>
            </p:nvSpPr>
            <p:spPr>
              <a:xfrm>
                <a:off x="401099" y="139544"/>
                <a:ext cx="77597"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686" name="Circle"/>
              <p:cNvSpPr/>
              <p:nvPr/>
            </p:nvSpPr>
            <p:spPr>
              <a:xfrm>
                <a:off x="401099" y="252254"/>
                <a:ext cx="77597"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687" name="Circle"/>
              <p:cNvSpPr/>
              <p:nvPr/>
            </p:nvSpPr>
            <p:spPr>
              <a:xfrm>
                <a:off x="334961" y="359596"/>
                <a:ext cx="77596"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688" name="Circle"/>
              <p:cNvSpPr/>
              <p:nvPr/>
            </p:nvSpPr>
            <p:spPr>
              <a:xfrm>
                <a:off x="207452" y="401160"/>
                <a:ext cx="77596"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sp>
          <p:nvSpPr>
            <p:cNvPr id="690" name="Circle"/>
            <p:cNvSpPr/>
            <p:nvPr/>
          </p:nvSpPr>
          <p:spPr>
            <a:xfrm>
              <a:off x="206271" y="196585"/>
              <a:ext cx="86950" cy="87468"/>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grpSp>
        <p:nvGrpSpPr>
          <p:cNvPr id="710" name="Group"/>
          <p:cNvGrpSpPr/>
          <p:nvPr/>
        </p:nvGrpSpPr>
        <p:grpSpPr>
          <a:xfrm flipH="1" rot="9724444">
            <a:off x="4579544" y="1963746"/>
            <a:ext cx="478696" cy="474981"/>
            <a:chOff x="0" y="0"/>
            <a:chExt cx="478695" cy="474979"/>
          </a:xfrm>
        </p:grpSpPr>
        <p:sp>
          <p:nvSpPr>
            <p:cNvPr id="692" name="Line"/>
            <p:cNvSpPr/>
            <p:nvPr/>
          </p:nvSpPr>
          <p:spPr>
            <a:xfrm flipV="1">
              <a:off x="249389" y="0"/>
              <a:ext cx="1" cy="410847"/>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693" name="Line"/>
            <p:cNvSpPr/>
            <p:nvPr/>
          </p:nvSpPr>
          <p:spPr>
            <a:xfrm flipH="1" flipV="1">
              <a:off x="137023" y="61303"/>
              <a:ext cx="230614" cy="339169"/>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694" name="Line"/>
            <p:cNvSpPr/>
            <p:nvPr/>
          </p:nvSpPr>
          <p:spPr>
            <a:xfrm flipV="1">
              <a:off x="132435" y="59417"/>
              <a:ext cx="233909" cy="35614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695" name="Line"/>
            <p:cNvSpPr/>
            <p:nvPr/>
          </p:nvSpPr>
          <p:spPr>
            <a:xfrm>
              <a:off x="103035" y="169767"/>
              <a:ext cx="311061" cy="13544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696" name="Line"/>
            <p:cNvSpPr/>
            <p:nvPr/>
          </p:nvSpPr>
          <p:spPr>
            <a:xfrm flipV="1">
              <a:off x="82612" y="198042"/>
              <a:ext cx="339436" cy="78896"/>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708" name="Group"/>
            <p:cNvGrpSpPr/>
            <p:nvPr/>
          </p:nvGrpSpPr>
          <p:grpSpPr>
            <a:xfrm>
              <a:off x="0" y="0"/>
              <a:ext cx="478696" cy="474980"/>
              <a:chOff x="0" y="0"/>
              <a:chExt cx="478695" cy="474979"/>
            </a:xfrm>
          </p:grpSpPr>
          <p:sp>
            <p:nvSpPr>
              <p:cNvPr id="697" name="Oval"/>
              <p:cNvSpPr/>
              <p:nvPr/>
            </p:nvSpPr>
            <p:spPr>
              <a:xfrm>
                <a:off x="44217" y="18785"/>
                <a:ext cx="420314" cy="390549"/>
              </a:xfrm>
              <a:prstGeom prst="ellipse">
                <a:avLst/>
              </a:prstGeom>
              <a:no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698" name="Circle"/>
              <p:cNvSpPr/>
              <p:nvPr/>
            </p:nvSpPr>
            <p:spPr>
              <a:xfrm>
                <a:off x="103683" y="37569"/>
                <a:ext cx="77597"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699" name="Circle"/>
              <p:cNvSpPr/>
              <p:nvPr/>
            </p:nvSpPr>
            <p:spPr>
              <a:xfrm>
                <a:off x="33069" y="131377"/>
                <a:ext cx="77597"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00" name="Circle"/>
              <p:cNvSpPr/>
              <p:nvPr/>
            </p:nvSpPr>
            <p:spPr>
              <a:xfrm>
                <a:off x="0" y="246887"/>
                <a:ext cx="77596"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01" name="Circle"/>
              <p:cNvSpPr/>
              <p:nvPr/>
            </p:nvSpPr>
            <p:spPr>
              <a:xfrm>
                <a:off x="71650" y="359596"/>
                <a:ext cx="77596"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02" name="Circle"/>
              <p:cNvSpPr/>
              <p:nvPr/>
            </p:nvSpPr>
            <p:spPr>
              <a:xfrm>
                <a:off x="207452" y="0"/>
                <a:ext cx="77596" cy="73819"/>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03" name="Circle"/>
              <p:cNvSpPr/>
              <p:nvPr/>
            </p:nvSpPr>
            <p:spPr>
              <a:xfrm>
                <a:off x="323937" y="37569"/>
                <a:ext cx="77597"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04" name="Circle"/>
              <p:cNvSpPr/>
              <p:nvPr/>
            </p:nvSpPr>
            <p:spPr>
              <a:xfrm>
                <a:off x="401099" y="139544"/>
                <a:ext cx="77597"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05" name="Circle"/>
              <p:cNvSpPr/>
              <p:nvPr/>
            </p:nvSpPr>
            <p:spPr>
              <a:xfrm>
                <a:off x="401099" y="252254"/>
                <a:ext cx="77597"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06" name="Circle"/>
              <p:cNvSpPr/>
              <p:nvPr/>
            </p:nvSpPr>
            <p:spPr>
              <a:xfrm>
                <a:off x="334961" y="359596"/>
                <a:ext cx="77596"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07" name="Circle"/>
              <p:cNvSpPr/>
              <p:nvPr/>
            </p:nvSpPr>
            <p:spPr>
              <a:xfrm>
                <a:off x="207452" y="401160"/>
                <a:ext cx="77596"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sp>
          <p:nvSpPr>
            <p:cNvPr id="709" name="Circle"/>
            <p:cNvSpPr/>
            <p:nvPr/>
          </p:nvSpPr>
          <p:spPr>
            <a:xfrm>
              <a:off x="206271" y="196585"/>
              <a:ext cx="86950" cy="87468"/>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sp>
        <p:nvSpPr>
          <p:cNvPr id="711" name="applications and services"/>
          <p:cNvSpPr/>
          <p:nvPr/>
        </p:nvSpPr>
        <p:spPr>
          <a:xfrm>
            <a:off x="5111978" y="2595294"/>
            <a:ext cx="2780844" cy="362039"/>
          </a:xfrm>
          <a:prstGeom prst="roundRect">
            <a:avLst>
              <a:gd name="adj" fmla="val 50000"/>
            </a:avLst>
          </a:prstGeom>
          <a:solidFill>
            <a:srgbClr val="1DB100">
              <a:alpha val="64237"/>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300">
                <a:latin typeface="Helvetica Neue Medium"/>
                <a:ea typeface="Helvetica Neue Medium"/>
                <a:cs typeface="Helvetica Neue Medium"/>
                <a:sym typeface="Helvetica Neue Medium"/>
              </a:defRPr>
            </a:lvl1pPr>
          </a:lstStyle>
          <a:p>
            <a:pPr/>
            <a:r>
              <a:t>applications and services</a:t>
            </a:r>
          </a:p>
        </p:txBody>
      </p:sp>
      <p:sp>
        <p:nvSpPr>
          <p:cNvPr id="712" name="Geant"/>
          <p:cNvSpPr/>
          <p:nvPr/>
        </p:nvSpPr>
        <p:spPr>
          <a:xfrm>
            <a:off x="4265024" y="6982412"/>
            <a:ext cx="4474752" cy="579845"/>
          </a:xfrm>
          <a:prstGeom prst="roundRect">
            <a:avLst>
              <a:gd name="adj" fmla="val 32854"/>
            </a:avLst>
          </a:prstGeom>
          <a:solidFill>
            <a:srgbClr val="000000">
              <a:alpha val="75503"/>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a:solidFill>
                  <a:srgbClr val="FFFFFF"/>
                </a:solidFill>
                <a:latin typeface="Helvetica Neue Medium"/>
                <a:ea typeface="Helvetica Neue Medium"/>
                <a:cs typeface="Helvetica Neue Medium"/>
                <a:sym typeface="Helvetica Neue Medium"/>
              </a:defRPr>
            </a:lvl1pPr>
          </a:lstStyle>
          <a:p>
            <a:pPr/>
            <a:r>
              <a:t>Geant</a:t>
            </a:r>
          </a:p>
        </p:txBody>
      </p:sp>
      <p:grpSp>
        <p:nvGrpSpPr>
          <p:cNvPr id="731" name="Group"/>
          <p:cNvGrpSpPr/>
          <p:nvPr/>
        </p:nvGrpSpPr>
        <p:grpSpPr>
          <a:xfrm flipH="1" rot="9724444">
            <a:off x="5201844" y="1951046"/>
            <a:ext cx="478696" cy="474981"/>
            <a:chOff x="0" y="0"/>
            <a:chExt cx="478695" cy="474979"/>
          </a:xfrm>
        </p:grpSpPr>
        <p:sp>
          <p:nvSpPr>
            <p:cNvPr id="713" name="Line"/>
            <p:cNvSpPr/>
            <p:nvPr/>
          </p:nvSpPr>
          <p:spPr>
            <a:xfrm flipV="1">
              <a:off x="249389" y="0"/>
              <a:ext cx="1" cy="410847"/>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14" name="Line"/>
            <p:cNvSpPr/>
            <p:nvPr/>
          </p:nvSpPr>
          <p:spPr>
            <a:xfrm flipH="1" flipV="1">
              <a:off x="137023" y="61303"/>
              <a:ext cx="230614" cy="339169"/>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15" name="Line"/>
            <p:cNvSpPr/>
            <p:nvPr/>
          </p:nvSpPr>
          <p:spPr>
            <a:xfrm flipV="1">
              <a:off x="132435" y="59417"/>
              <a:ext cx="233909" cy="35614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16" name="Line"/>
            <p:cNvSpPr/>
            <p:nvPr/>
          </p:nvSpPr>
          <p:spPr>
            <a:xfrm>
              <a:off x="103035" y="169767"/>
              <a:ext cx="311061" cy="13544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17" name="Line"/>
            <p:cNvSpPr/>
            <p:nvPr/>
          </p:nvSpPr>
          <p:spPr>
            <a:xfrm flipV="1">
              <a:off x="82612" y="198042"/>
              <a:ext cx="339436" cy="78896"/>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729" name="Group"/>
            <p:cNvGrpSpPr/>
            <p:nvPr/>
          </p:nvGrpSpPr>
          <p:grpSpPr>
            <a:xfrm>
              <a:off x="0" y="0"/>
              <a:ext cx="478696" cy="474980"/>
              <a:chOff x="0" y="0"/>
              <a:chExt cx="478695" cy="474979"/>
            </a:xfrm>
          </p:grpSpPr>
          <p:sp>
            <p:nvSpPr>
              <p:cNvPr id="718" name="Oval"/>
              <p:cNvSpPr/>
              <p:nvPr/>
            </p:nvSpPr>
            <p:spPr>
              <a:xfrm>
                <a:off x="44217" y="18785"/>
                <a:ext cx="420314" cy="390549"/>
              </a:xfrm>
              <a:prstGeom prst="ellipse">
                <a:avLst/>
              </a:prstGeom>
              <a:no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19" name="Circle"/>
              <p:cNvSpPr/>
              <p:nvPr/>
            </p:nvSpPr>
            <p:spPr>
              <a:xfrm>
                <a:off x="103683" y="37569"/>
                <a:ext cx="77597"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20" name="Circle"/>
              <p:cNvSpPr/>
              <p:nvPr/>
            </p:nvSpPr>
            <p:spPr>
              <a:xfrm>
                <a:off x="33069" y="131377"/>
                <a:ext cx="77597"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21" name="Circle"/>
              <p:cNvSpPr/>
              <p:nvPr/>
            </p:nvSpPr>
            <p:spPr>
              <a:xfrm>
                <a:off x="0" y="246887"/>
                <a:ext cx="77596"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22" name="Circle"/>
              <p:cNvSpPr/>
              <p:nvPr/>
            </p:nvSpPr>
            <p:spPr>
              <a:xfrm>
                <a:off x="71650" y="359596"/>
                <a:ext cx="77596"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23" name="Circle"/>
              <p:cNvSpPr/>
              <p:nvPr/>
            </p:nvSpPr>
            <p:spPr>
              <a:xfrm>
                <a:off x="207452" y="0"/>
                <a:ext cx="77596" cy="73819"/>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24" name="Circle"/>
              <p:cNvSpPr/>
              <p:nvPr/>
            </p:nvSpPr>
            <p:spPr>
              <a:xfrm>
                <a:off x="323937" y="37569"/>
                <a:ext cx="77597"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25" name="Circle"/>
              <p:cNvSpPr/>
              <p:nvPr/>
            </p:nvSpPr>
            <p:spPr>
              <a:xfrm>
                <a:off x="401099" y="139544"/>
                <a:ext cx="77597"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26" name="Circle"/>
              <p:cNvSpPr/>
              <p:nvPr/>
            </p:nvSpPr>
            <p:spPr>
              <a:xfrm>
                <a:off x="401099" y="252254"/>
                <a:ext cx="77597"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27" name="Circle"/>
              <p:cNvSpPr/>
              <p:nvPr/>
            </p:nvSpPr>
            <p:spPr>
              <a:xfrm>
                <a:off x="334961" y="359596"/>
                <a:ext cx="77596"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28" name="Circle"/>
              <p:cNvSpPr/>
              <p:nvPr/>
            </p:nvSpPr>
            <p:spPr>
              <a:xfrm>
                <a:off x="207452" y="401160"/>
                <a:ext cx="77596"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sp>
          <p:nvSpPr>
            <p:cNvPr id="730" name="Circle"/>
            <p:cNvSpPr/>
            <p:nvPr/>
          </p:nvSpPr>
          <p:spPr>
            <a:xfrm>
              <a:off x="206271" y="196585"/>
              <a:ext cx="86950" cy="87468"/>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grpSp>
        <p:nvGrpSpPr>
          <p:cNvPr id="750" name="Group"/>
          <p:cNvGrpSpPr/>
          <p:nvPr/>
        </p:nvGrpSpPr>
        <p:grpSpPr>
          <a:xfrm flipH="1" rot="9724444">
            <a:off x="7221143" y="1963746"/>
            <a:ext cx="478697" cy="474981"/>
            <a:chOff x="0" y="0"/>
            <a:chExt cx="478695" cy="474979"/>
          </a:xfrm>
        </p:grpSpPr>
        <p:sp>
          <p:nvSpPr>
            <p:cNvPr id="732" name="Line"/>
            <p:cNvSpPr/>
            <p:nvPr/>
          </p:nvSpPr>
          <p:spPr>
            <a:xfrm flipV="1">
              <a:off x="249389" y="0"/>
              <a:ext cx="1" cy="410847"/>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33" name="Line"/>
            <p:cNvSpPr/>
            <p:nvPr/>
          </p:nvSpPr>
          <p:spPr>
            <a:xfrm flipH="1" flipV="1">
              <a:off x="137023" y="61303"/>
              <a:ext cx="230614" cy="339169"/>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34" name="Line"/>
            <p:cNvSpPr/>
            <p:nvPr/>
          </p:nvSpPr>
          <p:spPr>
            <a:xfrm flipV="1">
              <a:off x="132435" y="59417"/>
              <a:ext cx="233909" cy="35614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35" name="Line"/>
            <p:cNvSpPr/>
            <p:nvPr/>
          </p:nvSpPr>
          <p:spPr>
            <a:xfrm>
              <a:off x="103035" y="169767"/>
              <a:ext cx="311061" cy="13544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36" name="Line"/>
            <p:cNvSpPr/>
            <p:nvPr/>
          </p:nvSpPr>
          <p:spPr>
            <a:xfrm flipV="1">
              <a:off x="82612" y="198042"/>
              <a:ext cx="339436" cy="78896"/>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748" name="Group"/>
            <p:cNvGrpSpPr/>
            <p:nvPr/>
          </p:nvGrpSpPr>
          <p:grpSpPr>
            <a:xfrm>
              <a:off x="0" y="0"/>
              <a:ext cx="478696" cy="474980"/>
              <a:chOff x="0" y="0"/>
              <a:chExt cx="478695" cy="474979"/>
            </a:xfrm>
          </p:grpSpPr>
          <p:sp>
            <p:nvSpPr>
              <p:cNvPr id="737" name="Oval"/>
              <p:cNvSpPr/>
              <p:nvPr/>
            </p:nvSpPr>
            <p:spPr>
              <a:xfrm>
                <a:off x="44217" y="18785"/>
                <a:ext cx="420314" cy="390549"/>
              </a:xfrm>
              <a:prstGeom prst="ellipse">
                <a:avLst/>
              </a:prstGeom>
              <a:no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38" name="Circle"/>
              <p:cNvSpPr/>
              <p:nvPr/>
            </p:nvSpPr>
            <p:spPr>
              <a:xfrm>
                <a:off x="103683" y="37569"/>
                <a:ext cx="77597"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39" name="Circle"/>
              <p:cNvSpPr/>
              <p:nvPr/>
            </p:nvSpPr>
            <p:spPr>
              <a:xfrm>
                <a:off x="33069" y="131377"/>
                <a:ext cx="77597"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40" name="Circle"/>
              <p:cNvSpPr/>
              <p:nvPr/>
            </p:nvSpPr>
            <p:spPr>
              <a:xfrm>
                <a:off x="0" y="246887"/>
                <a:ext cx="77596"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41" name="Circle"/>
              <p:cNvSpPr/>
              <p:nvPr/>
            </p:nvSpPr>
            <p:spPr>
              <a:xfrm>
                <a:off x="71650" y="359596"/>
                <a:ext cx="77596"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42" name="Circle"/>
              <p:cNvSpPr/>
              <p:nvPr/>
            </p:nvSpPr>
            <p:spPr>
              <a:xfrm>
                <a:off x="207452" y="0"/>
                <a:ext cx="77596" cy="73819"/>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43" name="Circle"/>
              <p:cNvSpPr/>
              <p:nvPr/>
            </p:nvSpPr>
            <p:spPr>
              <a:xfrm>
                <a:off x="323937" y="37569"/>
                <a:ext cx="77597"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44" name="Circle"/>
              <p:cNvSpPr/>
              <p:nvPr/>
            </p:nvSpPr>
            <p:spPr>
              <a:xfrm>
                <a:off x="401099" y="139544"/>
                <a:ext cx="77597"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45" name="Circle"/>
              <p:cNvSpPr/>
              <p:nvPr/>
            </p:nvSpPr>
            <p:spPr>
              <a:xfrm>
                <a:off x="401099" y="252254"/>
                <a:ext cx="77597"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46" name="Circle"/>
              <p:cNvSpPr/>
              <p:nvPr/>
            </p:nvSpPr>
            <p:spPr>
              <a:xfrm>
                <a:off x="334961" y="359596"/>
                <a:ext cx="77596"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47" name="Circle"/>
              <p:cNvSpPr/>
              <p:nvPr/>
            </p:nvSpPr>
            <p:spPr>
              <a:xfrm>
                <a:off x="207452" y="401160"/>
                <a:ext cx="77596" cy="73820"/>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sp>
          <p:nvSpPr>
            <p:cNvPr id="749" name="Circle"/>
            <p:cNvSpPr/>
            <p:nvPr/>
          </p:nvSpPr>
          <p:spPr>
            <a:xfrm>
              <a:off x="206271" y="196585"/>
              <a:ext cx="86950" cy="87468"/>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4" name="Oval"/>
          <p:cNvSpPr/>
          <p:nvPr/>
        </p:nvSpPr>
        <p:spPr>
          <a:xfrm>
            <a:off x="2093614" y="441596"/>
            <a:ext cx="8956172" cy="8871745"/>
          </a:xfrm>
          <a:prstGeom prst="ellipse">
            <a:avLst/>
          </a:prstGeom>
          <a:solidFill>
            <a:srgbClr val="017100">
              <a:alpha val="79248"/>
            </a:srgbClr>
          </a:solidFill>
          <a:ln w="12700">
            <a:miter lim="400000"/>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graphicFrame>
        <p:nvGraphicFramePr>
          <p:cNvPr id="755" name="2D Pie Chart"/>
          <p:cNvGraphicFramePr/>
          <p:nvPr/>
        </p:nvGraphicFramePr>
        <p:xfrm>
          <a:off x="3577645" y="1882967"/>
          <a:ext cx="6013512" cy="6013512"/>
        </p:xfrm>
        <a:graphic xmlns:a="http://schemas.openxmlformats.org/drawingml/2006/main">
          <a:graphicData uri="http://schemas.openxmlformats.org/drawingml/2006/chart">
            <c:chart xmlns:c="http://schemas.openxmlformats.org/drawingml/2006/chart" r:id="rId3"/>
          </a:graphicData>
        </a:graphic>
      </p:graphicFrame>
      <p:sp>
        <p:nvSpPr>
          <p:cNvPr id="756" name="Oval"/>
          <p:cNvSpPr/>
          <p:nvPr/>
        </p:nvSpPr>
        <p:spPr>
          <a:xfrm>
            <a:off x="4856722" y="3177174"/>
            <a:ext cx="3429957" cy="3388333"/>
          </a:xfrm>
          <a:prstGeom prst="ellipse">
            <a:avLst/>
          </a:prstGeom>
          <a:solidFill>
            <a:srgbClr val="EE220C">
              <a:alpha val="42599"/>
            </a:srgbClr>
          </a:solidFill>
          <a:ln w="12700">
            <a:miter lim="400000"/>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pic>
        <p:nvPicPr>
          <p:cNvPr id="757" name="Screenshot 2019-06-04 at 21.46.07.png" descr="Screenshot 2019-06-04 at 21.46.07.png"/>
          <p:cNvPicPr>
            <a:picLocks noChangeAspect="1"/>
          </p:cNvPicPr>
          <p:nvPr/>
        </p:nvPicPr>
        <p:blipFill>
          <a:blip r:embed="rId4">
            <a:alphaModFix amt="73628"/>
            <a:extLst/>
          </a:blip>
          <a:srcRect l="0" t="0" r="0" b="0"/>
          <a:stretch>
            <a:fillRect/>
          </a:stretch>
        </p:blipFill>
        <p:spPr>
          <a:xfrm>
            <a:off x="5056015" y="4088288"/>
            <a:ext cx="324374" cy="333701"/>
          </a:xfrm>
          <a:prstGeom prst="rect">
            <a:avLst/>
          </a:prstGeom>
          <a:ln w="12700">
            <a:miter lim="400000"/>
          </a:ln>
          <a:effectLst>
            <a:outerShdw sx="100000" sy="100000" kx="0" ky="0" algn="b" rotWithShape="0" blurRad="63500" dist="25400" dir="5400000">
              <a:srgbClr val="000000">
                <a:alpha val="50000"/>
              </a:srgbClr>
            </a:outerShdw>
          </a:effectLst>
        </p:spPr>
      </p:pic>
      <p:pic>
        <p:nvPicPr>
          <p:cNvPr id="758" name="Screenshot 2019-06-04 at 21.46.07.png" descr="Screenshot 2019-06-04 at 21.46.07.png"/>
          <p:cNvPicPr>
            <a:picLocks noChangeAspect="1"/>
          </p:cNvPicPr>
          <p:nvPr/>
        </p:nvPicPr>
        <p:blipFill>
          <a:blip r:embed="rId4">
            <a:alphaModFix amt="73628"/>
            <a:extLst/>
          </a:blip>
          <a:srcRect l="0" t="0" r="0" b="0"/>
          <a:stretch>
            <a:fillRect/>
          </a:stretch>
        </p:blipFill>
        <p:spPr>
          <a:xfrm>
            <a:off x="4961894" y="4946808"/>
            <a:ext cx="324374" cy="333701"/>
          </a:xfrm>
          <a:prstGeom prst="rect">
            <a:avLst/>
          </a:prstGeom>
          <a:ln w="12700">
            <a:miter lim="400000"/>
          </a:ln>
          <a:effectLst>
            <a:outerShdw sx="100000" sy="100000" kx="0" ky="0" algn="b" rotWithShape="0" blurRad="63500" dist="25400" dir="5400000">
              <a:srgbClr val="000000">
                <a:alpha val="50000"/>
              </a:srgbClr>
            </a:outerShdw>
          </a:effectLst>
        </p:spPr>
      </p:pic>
      <p:pic>
        <p:nvPicPr>
          <p:cNvPr id="759" name="Screenshot 2019-06-04 at 21.46.07.png" descr="Screenshot 2019-06-04 at 21.46.07.png"/>
          <p:cNvPicPr>
            <a:picLocks noChangeAspect="1"/>
          </p:cNvPicPr>
          <p:nvPr/>
        </p:nvPicPr>
        <p:blipFill>
          <a:blip r:embed="rId4">
            <a:alphaModFix amt="73628"/>
            <a:extLst/>
          </a:blip>
          <a:srcRect l="0" t="0" r="0" b="0"/>
          <a:stretch>
            <a:fillRect/>
          </a:stretch>
        </p:blipFill>
        <p:spPr>
          <a:xfrm>
            <a:off x="5420461" y="5773871"/>
            <a:ext cx="324374" cy="333701"/>
          </a:xfrm>
          <a:prstGeom prst="rect">
            <a:avLst/>
          </a:prstGeom>
          <a:ln w="12700">
            <a:miter lim="400000"/>
          </a:ln>
          <a:effectLst>
            <a:outerShdw sx="100000" sy="100000" kx="0" ky="0" algn="b" rotWithShape="0" blurRad="63500" dist="25400" dir="5400000">
              <a:srgbClr val="000000">
                <a:alpha val="50000"/>
              </a:srgbClr>
            </a:outerShdw>
          </a:effectLst>
        </p:spPr>
      </p:pic>
      <p:pic>
        <p:nvPicPr>
          <p:cNvPr id="760" name="Screenshot 2019-06-04 at 21.46.07.png" descr="Screenshot 2019-06-04 at 21.46.07.png"/>
          <p:cNvPicPr>
            <a:picLocks noChangeAspect="1"/>
          </p:cNvPicPr>
          <p:nvPr/>
        </p:nvPicPr>
        <p:blipFill>
          <a:blip r:embed="rId4">
            <a:extLst/>
          </a:blip>
          <a:srcRect l="0" t="0" r="0" b="0"/>
          <a:stretch>
            <a:fillRect/>
          </a:stretch>
        </p:blipFill>
        <p:spPr>
          <a:xfrm>
            <a:off x="6175176" y="6095141"/>
            <a:ext cx="324374" cy="333701"/>
          </a:xfrm>
          <a:prstGeom prst="rect">
            <a:avLst/>
          </a:prstGeom>
          <a:ln w="12700">
            <a:miter lim="400000"/>
          </a:ln>
          <a:effectLst>
            <a:outerShdw sx="100000" sy="100000" kx="0" ky="0" algn="b" rotWithShape="0" blurRad="63500" dist="25400" dir="5400000">
              <a:srgbClr val="000000">
                <a:alpha val="50000"/>
              </a:srgbClr>
            </a:outerShdw>
          </a:effectLst>
        </p:spPr>
      </p:pic>
      <p:sp>
        <p:nvSpPr>
          <p:cNvPr id="761" name="Oval"/>
          <p:cNvSpPr/>
          <p:nvPr/>
        </p:nvSpPr>
        <p:spPr>
          <a:xfrm>
            <a:off x="5473474" y="3791997"/>
            <a:ext cx="2196453" cy="2183197"/>
          </a:xfrm>
          <a:prstGeom prst="ellipse">
            <a:avLst/>
          </a:prstGeom>
          <a:gradFill>
            <a:gsLst>
              <a:gs pos="0">
                <a:schemeClr val="accent5">
                  <a:alpha val="72993"/>
                </a:schemeClr>
              </a:gs>
              <a:gs pos="100000">
                <a:schemeClr val="accent5">
                  <a:hueOff val="-200295"/>
                  <a:lumOff val="22393"/>
                  <a:alpha val="72993"/>
                </a:schemeClr>
              </a:gs>
            </a:gsLst>
            <a:lin ang="16200000"/>
          </a:gradFill>
          <a:ln w="38100">
            <a:solidFill>
              <a:srgbClr val="FD5E48">
                <a:alpha val="72993"/>
              </a:srgbClr>
            </a:solidFill>
            <a:custDash>
              <a:ds d="200000" sp="200000"/>
            </a:custDash>
            <a:miter lim="400000"/>
          </a:ln>
        </p:spPr>
        <p:txBody>
          <a:bodyPr lIns="50800" tIns="50800" rIns="50800" bIns="50800" anchor="ctr"/>
          <a:lstStyle/>
          <a:p>
            <a:pPr>
              <a:defRPr>
                <a:solidFill>
                  <a:srgbClr val="FFFFFF"/>
                </a:solidFill>
              </a:defRPr>
            </a:pPr>
          </a:p>
        </p:txBody>
      </p:sp>
      <p:sp>
        <p:nvSpPr>
          <p:cNvPr id="762" name="FDO"/>
          <p:cNvSpPr/>
          <p:nvPr/>
        </p:nvSpPr>
        <p:spPr>
          <a:xfrm>
            <a:off x="5892250" y="4216400"/>
            <a:ext cx="1358901" cy="1358900"/>
          </a:xfrm>
          <a:prstGeom prst="ellipse">
            <a:avLst/>
          </a:prstGeom>
          <a:solidFill>
            <a:srgbClr val="FFFFFF"/>
          </a:solidFill>
          <a:ln w="50800">
            <a:solidFill>
              <a:schemeClr val="accent1"/>
            </a:solidFill>
            <a:prstDash val="sysDot"/>
            <a:miter lim="400000"/>
          </a:ln>
          <a:extLst>
            <a:ext uri="{C572A759-6A51-4108-AA02-DFA0A04FC94B}">
              <ma14:wrappingTextBoxFlag xmlns:ma14="http://schemas.microsoft.com/office/mac/drawingml/2011/main" val="1"/>
            </a:ext>
          </a:extLst>
        </p:spPr>
        <p:txBody>
          <a:bodyPr lIns="50800" tIns="50800" rIns="50800" bIns="50800" anchor="ctr"/>
          <a:lstStyle>
            <a:lvl1pPr>
              <a:defRPr>
                <a:solidFill>
                  <a:schemeClr val="accent5">
                    <a:satOff val="-41871"/>
                    <a:lumOff val="-13058"/>
                  </a:schemeClr>
                </a:solidFill>
              </a:defRPr>
            </a:lvl1pPr>
          </a:lstStyle>
          <a:p>
            <a:pPr/>
            <a:r>
              <a:t>FDO</a:t>
            </a:r>
          </a:p>
        </p:txBody>
      </p:sp>
      <p:sp>
        <p:nvSpPr>
          <p:cNvPr id="763" name="Generic…"/>
          <p:cNvSpPr txBox="1"/>
          <p:nvPr/>
        </p:nvSpPr>
        <p:spPr>
          <a:xfrm>
            <a:off x="6123359" y="3776134"/>
            <a:ext cx="808882"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200">
                <a:solidFill>
                  <a:srgbClr val="FFFFFF"/>
                </a:solidFill>
              </a:defRPr>
            </a:pPr>
            <a:r>
              <a:t>Generic</a:t>
            </a:r>
          </a:p>
          <a:p>
            <a:pPr>
              <a:defRPr sz="1200">
                <a:solidFill>
                  <a:srgbClr val="FFFFFF"/>
                </a:solidFill>
              </a:defRPr>
            </a:pPr>
            <a:r>
              <a:t>Templates</a:t>
            </a:r>
          </a:p>
        </p:txBody>
      </p:sp>
      <p:pic>
        <p:nvPicPr>
          <p:cNvPr id="764" name="Image" descr="Image"/>
          <p:cNvPicPr>
            <a:picLocks noChangeAspect="1"/>
          </p:cNvPicPr>
          <p:nvPr/>
        </p:nvPicPr>
        <p:blipFill>
          <a:blip r:embed="rId5">
            <a:extLst/>
          </a:blip>
          <a:stretch>
            <a:fillRect/>
          </a:stretch>
        </p:blipFill>
        <p:spPr>
          <a:xfrm>
            <a:off x="6104001" y="4460161"/>
            <a:ext cx="720598" cy="333878"/>
          </a:xfrm>
          <a:prstGeom prst="rect">
            <a:avLst/>
          </a:prstGeom>
          <a:ln w="12700">
            <a:miter lim="400000"/>
          </a:ln>
        </p:spPr>
      </p:pic>
      <p:pic>
        <p:nvPicPr>
          <p:cNvPr id="765" name="Unknown.png" descr="Unknown.png"/>
          <p:cNvPicPr>
            <a:picLocks noChangeAspect="1"/>
          </p:cNvPicPr>
          <p:nvPr/>
        </p:nvPicPr>
        <p:blipFill>
          <a:blip r:embed="rId6">
            <a:extLst/>
          </a:blip>
          <a:stretch>
            <a:fillRect/>
          </a:stretch>
        </p:blipFill>
        <p:spPr>
          <a:xfrm>
            <a:off x="6233297" y="5091459"/>
            <a:ext cx="512806" cy="333878"/>
          </a:xfrm>
          <a:prstGeom prst="rect">
            <a:avLst/>
          </a:prstGeom>
          <a:ln w="12700">
            <a:miter lim="400000"/>
          </a:ln>
        </p:spPr>
      </p:pic>
      <p:pic>
        <p:nvPicPr>
          <p:cNvPr id="766" name="image28.png" descr="image28.png"/>
          <p:cNvPicPr>
            <a:picLocks noChangeAspect="1"/>
          </p:cNvPicPr>
          <p:nvPr/>
        </p:nvPicPr>
        <p:blipFill>
          <a:blip r:embed="rId7">
            <a:extLst/>
          </a:blip>
          <a:srcRect l="0" t="0" r="0" b="0"/>
          <a:stretch>
            <a:fillRect/>
          </a:stretch>
        </p:blipFill>
        <p:spPr>
          <a:xfrm>
            <a:off x="6161845" y="4203276"/>
            <a:ext cx="720599" cy="200765"/>
          </a:xfrm>
          <a:prstGeom prst="rect">
            <a:avLst/>
          </a:prstGeom>
          <a:ln w="12700">
            <a:miter lim="400000"/>
          </a:ln>
        </p:spPr>
      </p:pic>
      <p:sp>
        <p:nvSpPr>
          <p:cNvPr id="767" name="ESFRIs     Unions"/>
          <p:cNvSpPr txBox="1"/>
          <p:nvPr/>
        </p:nvSpPr>
        <p:spPr>
          <a:xfrm>
            <a:off x="5915905" y="3361559"/>
            <a:ext cx="1325390"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
                <a:solidFill>
                  <a:srgbClr val="FFFFFF"/>
                </a:solidFill>
              </a:defRPr>
            </a:lvl1pPr>
          </a:lstStyle>
          <a:p>
            <a:pPr/>
            <a:r>
              <a:t>ESFRIs     Unions</a:t>
            </a:r>
          </a:p>
        </p:txBody>
      </p:sp>
      <p:grpSp>
        <p:nvGrpSpPr>
          <p:cNvPr id="786" name="Group"/>
          <p:cNvGrpSpPr/>
          <p:nvPr/>
        </p:nvGrpSpPr>
        <p:grpSpPr>
          <a:xfrm flipH="1" rot="9724444">
            <a:off x="4170864" y="6691779"/>
            <a:ext cx="807748" cy="840112"/>
            <a:chOff x="0" y="0"/>
            <a:chExt cx="807746" cy="840110"/>
          </a:xfrm>
        </p:grpSpPr>
        <p:sp>
          <p:nvSpPr>
            <p:cNvPr id="768" name="Line"/>
            <p:cNvSpPr/>
            <p:nvPr/>
          </p:nvSpPr>
          <p:spPr>
            <a:xfrm flipV="1">
              <a:off x="420818" y="0"/>
              <a:ext cx="1" cy="726678"/>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69" name="Line"/>
            <p:cNvSpPr/>
            <p:nvPr/>
          </p:nvSpPr>
          <p:spPr>
            <a:xfrm flipH="1" flipV="1">
              <a:off x="231211" y="108429"/>
              <a:ext cx="389137" cy="599899"/>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70" name="Line"/>
            <p:cNvSpPr/>
            <p:nvPr/>
          </p:nvSpPr>
          <p:spPr>
            <a:xfrm flipV="1">
              <a:off x="223471" y="105093"/>
              <a:ext cx="394695" cy="62992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71" name="Line"/>
            <p:cNvSpPr/>
            <p:nvPr/>
          </p:nvSpPr>
          <p:spPr>
            <a:xfrm>
              <a:off x="173861" y="300273"/>
              <a:ext cx="524881" cy="23956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72" name="Line"/>
            <p:cNvSpPr/>
            <p:nvPr/>
          </p:nvSpPr>
          <p:spPr>
            <a:xfrm flipV="1">
              <a:off x="139398" y="350283"/>
              <a:ext cx="572762" cy="13954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784" name="Group"/>
            <p:cNvGrpSpPr/>
            <p:nvPr/>
          </p:nvGrpSpPr>
          <p:grpSpPr>
            <a:xfrm>
              <a:off x="0" y="0"/>
              <a:ext cx="807747" cy="840111"/>
              <a:chOff x="0" y="0"/>
              <a:chExt cx="807746" cy="840110"/>
            </a:xfrm>
          </p:grpSpPr>
          <p:sp>
            <p:nvSpPr>
              <p:cNvPr id="773" name="Oval"/>
              <p:cNvSpPr/>
              <p:nvPr/>
            </p:nvSpPr>
            <p:spPr>
              <a:xfrm>
                <a:off x="60904" y="84053"/>
                <a:ext cx="709233" cy="690775"/>
              </a:xfrm>
              <a:prstGeom prst="ellipse">
                <a:avLst/>
              </a:prstGeom>
              <a:no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74" name="Circle"/>
              <p:cNvSpPr/>
              <p:nvPr/>
            </p:nvSpPr>
            <p:spPr>
              <a:xfrm>
                <a:off x="174954" y="6645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75" name="Circle"/>
              <p:cNvSpPr/>
              <p:nvPr/>
            </p:nvSpPr>
            <p:spPr>
              <a:xfrm>
                <a:off x="55800" y="232371"/>
                <a:ext cx="130936"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76" name="Circle"/>
              <p:cNvSpPr/>
              <p:nvPr/>
            </p:nvSpPr>
            <p:spPr>
              <a:xfrm>
                <a:off x="-1" y="436677"/>
                <a:ext cx="130936"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77" name="Circle"/>
              <p:cNvSpPr/>
              <p:nvPr/>
            </p:nvSpPr>
            <p:spPr>
              <a:xfrm>
                <a:off x="120902" y="63603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78" name="Circle"/>
              <p:cNvSpPr/>
              <p:nvPr/>
            </p:nvSpPr>
            <p:spPr>
              <a:xfrm>
                <a:off x="350053" y="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79" name="Circle"/>
              <p:cNvSpPr/>
              <p:nvPr/>
            </p:nvSpPr>
            <p:spPr>
              <a:xfrm>
                <a:off x="546610" y="6645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80" name="Circle"/>
              <p:cNvSpPr/>
              <p:nvPr/>
            </p:nvSpPr>
            <p:spPr>
              <a:xfrm>
                <a:off x="676812" y="246817"/>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81" name="Circle"/>
              <p:cNvSpPr/>
              <p:nvPr/>
            </p:nvSpPr>
            <p:spPr>
              <a:xfrm>
                <a:off x="676812" y="44617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82" name="Circle"/>
              <p:cNvSpPr/>
              <p:nvPr/>
            </p:nvSpPr>
            <p:spPr>
              <a:xfrm>
                <a:off x="565210" y="63603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83" name="Circle"/>
              <p:cNvSpPr/>
              <p:nvPr/>
            </p:nvSpPr>
            <p:spPr>
              <a:xfrm>
                <a:off x="350053" y="709545"/>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sp>
          <p:nvSpPr>
            <p:cNvPr id="785" name="Circle"/>
            <p:cNvSpPr/>
            <p:nvPr/>
          </p:nvSpPr>
          <p:spPr>
            <a:xfrm>
              <a:off x="348060" y="347706"/>
              <a:ext cx="146717" cy="154708"/>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grpSp>
        <p:nvGrpSpPr>
          <p:cNvPr id="805" name="Group"/>
          <p:cNvGrpSpPr/>
          <p:nvPr/>
        </p:nvGrpSpPr>
        <p:grpSpPr>
          <a:xfrm flipH="1" rot="9724444">
            <a:off x="5302442" y="7347192"/>
            <a:ext cx="807748" cy="840112"/>
            <a:chOff x="0" y="0"/>
            <a:chExt cx="807746" cy="840110"/>
          </a:xfrm>
        </p:grpSpPr>
        <p:sp>
          <p:nvSpPr>
            <p:cNvPr id="787" name="Line"/>
            <p:cNvSpPr/>
            <p:nvPr/>
          </p:nvSpPr>
          <p:spPr>
            <a:xfrm flipV="1">
              <a:off x="420818" y="0"/>
              <a:ext cx="1" cy="726678"/>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88" name="Line"/>
            <p:cNvSpPr/>
            <p:nvPr/>
          </p:nvSpPr>
          <p:spPr>
            <a:xfrm flipH="1" flipV="1">
              <a:off x="231211" y="108429"/>
              <a:ext cx="389137" cy="599899"/>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89" name="Line"/>
            <p:cNvSpPr/>
            <p:nvPr/>
          </p:nvSpPr>
          <p:spPr>
            <a:xfrm flipV="1">
              <a:off x="223471" y="105093"/>
              <a:ext cx="394695" cy="62992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90" name="Line"/>
            <p:cNvSpPr/>
            <p:nvPr/>
          </p:nvSpPr>
          <p:spPr>
            <a:xfrm>
              <a:off x="173861" y="300273"/>
              <a:ext cx="524881" cy="23956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91" name="Line"/>
            <p:cNvSpPr/>
            <p:nvPr/>
          </p:nvSpPr>
          <p:spPr>
            <a:xfrm flipV="1">
              <a:off x="139398" y="350283"/>
              <a:ext cx="572762" cy="13954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803" name="Group"/>
            <p:cNvGrpSpPr/>
            <p:nvPr/>
          </p:nvGrpSpPr>
          <p:grpSpPr>
            <a:xfrm>
              <a:off x="0" y="0"/>
              <a:ext cx="807747" cy="840111"/>
              <a:chOff x="0" y="0"/>
              <a:chExt cx="807746" cy="840110"/>
            </a:xfrm>
          </p:grpSpPr>
          <p:sp>
            <p:nvSpPr>
              <p:cNvPr id="792" name="Oval"/>
              <p:cNvSpPr/>
              <p:nvPr/>
            </p:nvSpPr>
            <p:spPr>
              <a:xfrm>
                <a:off x="60904" y="84053"/>
                <a:ext cx="709233" cy="690775"/>
              </a:xfrm>
              <a:prstGeom prst="ellipse">
                <a:avLst/>
              </a:prstGeom>
              <a:no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93" name="Circle"/>
              <p:cNvSpPr/>
              <p:nvPr/>
            </p:nvSpPr>
            <p:spPr>
              <a:xfrm>
                <a:off x="174954" y="6645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94" name="Circle"/>
              <p:cNvSpPr/>
              <p:nvPr/>
            </p:nvSpPr>
            <p:spPr>
              <a:xfrm>
                <a:off x="55800" y="232371"/>
                <a:ext cx="130936"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95" name="Circle"/>
              <p:cNvSpPr/>
              <p:nvPr/>
            </p:nvSpPr>
            <p:spPr>
              <a:xfrm>
                <a:off x="-1" y="436677"/>
                <a:ext cx="130936"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96" name="Circle"/>
              <p:cNvSpPr/>
              <p:nvPr/>
            </p:nvSpPr>
            <p:spPr>
              <a:xfrm>
                <a:off x="120902" y="63603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97" name="Circle"/>
              <p:cNvSpPr/>
              <p:nvPr/>
            </p:nvSpPr>
            <p:spPr>
              <a:xfrm>
                <a:off x="350053" y="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98" name="Circle"/>
              <p:cNvSpPr/>
              <p:nvPr/>
            </p:nvSpPr>
            <p:spPr>
              <a:xfrm>
                <a:off x="546610" y="6645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799" name="Circle"/>
              <p:cNvSpPr/>
              <p:nvPr/>
            </p:nvSpPr>
            <p:spPr>
              <a:xfrm>
                <a:off x="676812" y="246817"/>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00" name="Circle"/>
              <p:cNvSpPr/>
              <p:nvPr/>
            </p:nvSpPr>
            <p:spPr>
              <a:xfrm>
                <a:off x="676812" y="44617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01" name="Circle"/>
              <p:cNvSpPr/>
              <p:nvPr/>
            </p:nvSpPr>
            <p:spPr>
              <a:xfrm>
                <a:off x="565210" y="63603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02" name="Circle"/>
              <p:cNvSpPr/>
              <p:nvPr/>
            </p:nvSpPr>
            <p:spPr>
              <a:xfrm>
                <a:off x="350053" y="709545"/>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sp>
          <p:nvSpPr>
            <p:cNvPr id="804" name="Circle"/>
            <p:cNvSpPr/>
            <p:nvPr/>
          </p:nvSpPr>
          <p:spPr>
            <a:xfrm>
              <a:off x="355370" y="340142"/>
              <a:ext cx="146718" cy="154709"/>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grpSp>
        <p:nvGrpSpPr>
          <p:cNvPr id="824" name="Group"/>
          <p:cNvGrpSpPr/>
          <p:nvPr/>
        </p:nvGrpSpPr>
        <p:grpSpPr>
          <a:xfrm flipH="1" rot="9724444">
            <a:off x="8419782" y="6450966"/>
            <a:ext cx="807748" cy="840112"/>
            <a:chOff x="0" y="0"/>
            <a:chExt cx="807746" cy="840110"/>
          </a:xfrm>
        </p:grpSpPr>
        <p:sp>
          <p:nvSpPr>
            <p:cNvPr id="806" name="Line"/>
            <p:cNvSpPr/>
            <p:nvPr/>
          </p:nvSpPr>
          <p:spPr>
            <a:xfrm flipV="1">
              <a:off x="420818" y="0"/>
              <a:ext cx="1" cy="726678"/>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07" name="Line"/>
            <p:cNvSpPr/>
            <p:nvPr/>
          </p:nvSpPr>
          <p:spPr>
            <a:xfrm flipH="1" flipV="1">
              <a:off x="231211" y="108429"/>
              <a:ext cx="389137" cy="599899"/>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08" name="Line"/>
            <p:cNvSpPr/>
            <p:nvPr/>
          </p:nvSpPr>
          <p:spPr>
            <a:xfrm flipV="1">
              <a:off x="223471" y="105093"/>
              <a:ext cx="394695" cy="62992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09" name="Line"/>
            <p:cNvSpPr/>
            <p:nvPr/>
          </p:nvSpPr>
          <p:spPr>
            <a:xfrm>
              <a:off x="173861" y="300273"/>
              <a:ext cx="524881" cy="23956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10" name="Line"/>
            <p:cNvSpPr/>
            <p:nvPr/>
          </p:nvSpPr>
          <p:spPr>
            <a:xfrm flipV="1">
              <a:off x="139398" y="350283"/>
              <a:ext cx="572762" cy="13954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822" name="Group"/>
            <p:cNvGrpSpPr/>
            <p:nvPr/>
          </p:nvGrpSpPr>
          <p:grpSpPr>
            <a:xfrm>
              <a:off x="0" y="0"/>
              <a:ext cx="807747" cy="840111"/>
              <a:chOff x="0" y="0"/>
              <a:chExt cx="807746" cy="840110"/>
            </a:xfrm>
          </p:grpSpPr>
          <p:sp>
            <p:nvSpPr>
              <p:cNvPr id="811" name="Oval"/>
              <p:cNvSpPr/>
              <p:nvPr/>
            </p:nvSpPr>
            <p:spPr>
              <a:xfrm>
                <a:off x="60904" y="84053"/>
                <a:ext cx="709233" cy="690775"/>
              </a:xfrm>
              <a:prstGeom prst="ellipse">
                <a:avLst/>
              </a:prstGeom>
              <a:no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12" name="Circle"/>
              <p:cNvSpPr/>
              <p:nvPr/>
            </p:nvSpPr>
            <p:spPr>
              <a:xfrm>
                <a:off x="174954" y="6645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13" name="Circle"/>
              <p:cNvSpPr/>
              <p:nvPr/>
            </p:nvSpPr>
            <p:spPr>
              <a:xfrm>
                <a:off x="55800" y="232371"/>
                <a:ext cx="130936"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14" name="Circle"/>
              <p:cNvSpPr/>
              <p:nvPr/>
            </p:nvSpPr>
            <p:spPr>
              <a:xfrm>
                <a:off x="-1" y="436677"/>
                <a:ext cx="130936"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15" name="Circle"/>
              <p:cNvSpPr/>
              <p:nvPr/>
            </p:nvSpPr>
            <p:spPr>
              <a:xfrm>
                <a:off x="120902" y="63603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16" name="Circle"/>
              <p:cNvSpPr/>
              <p:nvPr/>
            </p:nvSpPr>
            <p:spPr>
              <a:xfrm>
                <a:off x="350053" y="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17" name="Circle"/>
              <p:cNvSpPr/>
              <p:nvPr/>
            </p:nvSpPr>
            <p:spPr>
              <a:xfrm>
                <a:off x="546610" y="6645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18" name="Circle"/>
              <p:cNvSpPr/>
              <p:nvPr/>
            </p:nvSpPr>
            <p:spPr>
              <a:xfrm>
                <a:off x="676812" y="246817"/>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19" name="Circle"/>
              <p:cNvSpPr/>
              <p:nvPr/>
            </p:nvSpPr>
            <p:spPr>
              <a:xfrm>
                <a:off x="676812" y="44617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20" name="Circle"/>
              <p:cNvSpPr/>
              <p:nvPr/>
            </p:nvSpPr>
            <p:spPr>
              <a:xfrm>
                <a:off x="565210" y="63603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21" name="Circle"/>
              <p:cNvSpPr/>
              <p:nvPr/>
            </p:nvSpPr>
            <p:spPr>
              <a:xfrm>
                <a:off x="350053" y="709545"/>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sp>
          <p:nvSpPr>
            <p:cNvPr id="823" name="Circle"/>
            <p:cNvSpPr/>
            <p:nvPr/>
          </p:nvSpPr>
          <p:spPr>
            <a:xfrm>
              <a:off x="348060" y="347706"/>
              <a:ext cx="146717" cy="154708"/>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grpSp>
        <p:nvGrpSpPr>
          <p:cNvPr id="843" name="Group"/>
          <p:cNvGrpSpPr/>
          <p:nvPr/>
        </p:nvGrpSpPr>
        <p:grpSpPr>
          <a:xfrm flipH="1" rot="9724444">
            <a:off x="9112443" y="4914542"/>
            <a:ext cx="807748" cy="840112"/>
            <a:chOff x="0" y="0"/>
            <a:chExt cx="807746" cy="840110"/>
          </a:xfrm>
        </p:grpSpPr>
        <p:sp>
          <p:nvSpPr>
            <p:cNvPr id="825" name="Line"/>
            <p:cNvSpPr/>
            <p:nvPr/>
          </p:nvSpPr>
          <p:spPr>
            <a:xfrm flipV="1">
              <a:off x="420818" y="0"/>
              <a:ext cx="1" cy="726678"/>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26" name="Line"/>
            <p:cNvSpPr/>
            <p:nvPr/>
          </p:nvSpPr>
          <p:spPr>
            <a:xfrm flipH="1" flipV="1">
              <a:off x="231211" y="108429"/>
              <a:ext cx="389137" cy="599899"/>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27" name="Line"/>
            <p:cNvSpPr/>
            <p:nvPr/>
          </p:nvSpPr>
          <p:spPr>
            <a:xfrm flipV="1">
              <a:off x="223471" y="105093"/>
              <a:ext cx="394695" cy="62992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28" name="Line"/>
            <p:cNvSpPr/>
            <p:nvPr/>
          </p:nvSpPr>
          <p:spPr>
            <a:xfrm>
              <a:off x="173861" y="300273"/>
              <a:ext cx="524881" cy="23956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29" name="Line"/>
            <p:cNvSpPr/>
            <p:nvPr/>
          </p:nvSpPr>
          <p:spPr>
            <a:xfrm flipV="1">
              <a:off x="139398" y="350283"/>
              <a:ext cx="572762" cy="13954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841" name="Group"/>
            <p:cNvGrpSpPr/>
            <p:nvPr/>
          </p:nvGrpSpPr>
          <p:grpSpPr>
            <a:xfrm>
              <a:off x="0" y="0"/>
              <a:ext cx="807747" cy="840111"/>
              <a:chOff x="0" y="0"/>
              <a:chExt cx="807746" cy="840110"/>
            </a:xfrm>
          </p:grpSpPr>
          <p:sp>
            <p:nvSpPr>
              <p:cNvPr id="830" name="Oval"/>
              <p:cNvSpPr/>
              <p:nvPr/>
            </p:nvSpPr>
            <p:spPr>
              <a:xfrm>
                <a:off x="60904" y="84053"/>
                <a:ext cx="709233" cy="690775"/>
              </a:xfrm>
              <a:prstGeom prst="ellipse">
                <a:avLst/>
              </a:prstGeom>
              <a:no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31" name="Circle"/>
              <p:cNvSpPr/>
              <p:nvPr/>
            </p:nvSpPr>
            <p:spPr>
              <a:xfrm>
                <a:off x="174954" y="6645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32" name="Circle"/>
              <p:cNvSpPr/>
              <p:nvPr/>
            </p:nvSpPr>
            <p:spPr>
              <a:xfrm>
                <a:off x="55800" y="232371"/>
                <a:ext cx="130936"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33" name="Circle"/>
              <p:cNvSpPr/>
              <p:nvPr/>
            </p:nvSpPr>
            <p:spPr>
              <a:xfrm>
                <a:off x="-1" y="436677"/>
                <a:ext cx="130936"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34" name="Circle"/>
              <p:cNvSpPr/>
              <p:nvPr/>
            </p:nvSpPr>
            <p:spPr>
              <a:xfrm>
                <a:off x="120902" y="63603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35" name="Circle"/>
              <p:cNvSpPr/>
              <p:nvPr/>
            </p:nvSpPr>
            <p:spPr>
              <a:xfrm>
                <a:off x="350053" y="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36" name="Circle"/>
              <p:cNvSpPr/>
              <p:nvPr/>
            </p:nvSpPr>
            <p:spPr>
              <a:xfrm>
                <a:off x="546610" y="6645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37" name="Circle"/>
              <p:cNvSpPr/>
              <p:nvPr/>
            </p:nvSpPr>
            <p:spPr>
              <a:xfrm>
                <a:off x="676812" y="246817"/>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38" name="Circle"/>
              <p:cNvSpPr/>
              <p:nvPr/>
            </p:nvSpPr>
            <p:spPr>
              <a:xfrm>
                <a:off x="676812" y="44617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39" name="Circle"/>
              <p:cNvSpPr/>
              <p:nvPr/>
            </p:nvSpPr>
            <p:spPr>
              <a:xfrm>
                <a:off x="565210" y="63603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40" name="Circle"/>
              <p:cNvSpPr/>
              <p:nvPr/>
            </p:nvSpPr>
            <p:spPr>
              <a:xfrm>
                <a:off x="350053" y="709545"/>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sp>
          <p:nvSpPr>
            <p:cNvPr id="842" name="Circle"/>
            <p:cNvSpPr/>
            <p:nvPr/>
          </p:nvSpPr>
          <p:spPr>
            <a:xfrm>
              <a:off x="348060" y="347706"/>
              <a:ext cx="146717" cy="154708"/>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grpSp>
        <p:nvGrpSpPr>
          <p:cNvPr id="862" name="Group"/>
          <p:cNvGrpSpPr/>
          <p:nvPr/>
        </p:nvGrpSpPr>
        <p:grpSpPr>
          <a:xfrm flipH="1" rot="9724444">
            <a:off x="9017850" y="3611733"/>
            <a:ext cx="807748" cy="840112"/>
            <a:chOff x="0" y="0"/>
            <a:chExt cx="807746" cy="840110"/>
          </a:xfrm>
        </p:grpSpPr>
        <p:sp>
          <p:nvSpPr>
            <p:cNvPr id="844" name="Line"/>
            <p:cNvSpPr/>
            <p:nvPr/>
          </p:nvSpPr>
          <p:spPr>
            <a:xfrm flipV="1">
              <a:off x="420818" y="0"/>
              <a:ext cx="1" cy="726678"/>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45" name="Line"/>
            <p:cNvSpPr/>
            <p:nvPr/>
          </p:nvSpPr>
          <p:spPr>
            <a:xfrm flipH="1" flipV="1">
              <a:off x="231211" y="108429"/>
              <a:ext cx="389137" cy="599899"/>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46" name="Line"/>
            <p:cNvSpPr/>
            <p:nvPr/>
          </p:nvSpPr>
          <p:spPr>
            <a:xfrm flipV="1">
              <a:off x="223471" y="105093"/>
              <a:ext cx="394695" cy="62992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47" name="Line"/>
            <p:cNvSpPr/>
            <p:nvPr/>
          </p:nvSpPr>
          <p:spPr>
            <a:xfrm>
              <a:off x="173861" y="300273"/>
              <a:ext cx="524881" cy="23956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48" name="Line"/>
            <p:cNvSpPr/>
            <p:nvPr/>
          </p:nvSpPr>
          <p:spPr>
            <a:xfrm flipV="1">
              <a:off x="139398" y="350283"/>
              <a:ext cx="572762" cy="13954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860" name="Group"/>
            <p:cNvGrpSpPr/>
            <p:nvPr/>
          </p:nvGrpSpPr>
          <p:grpSpPr>
            <a:xfrm>
              <a:off x="0" y="0"/>
              <a:ext cx="807747" cy="840111"/>
              <a:chOff x="0" y="0"/>
              <a:chExt cx="807746" cy="840110"/>
            </a:xfrm>
          </p:grpSpPr>
          <p:sp>
            <p:nvSpPr>
              <p:cNvPr id="849" name="Oval"/>
              <p:cNvSpPr/>
              <p:nvPr/>
            </p:nvSpPr>
            <p:spPr>
              <a:xfrm>
                <a:off x="60904" y="84053"/>
                <a:ext cx="709233" cy="690775"/>
              </a:xfrm>
              <a:prstGeom prst="ellipse">
                <a:avLst/>
              </a:prstGeom>
              <a:no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50" name="Circle"/>
              <p:cNvSpPr/>
              <p:nvPr/>
            </p:nvSpPr>
            <p:spPr>
              <a:xfrm>
                <a:off x="174954" y="6645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51" name="Circle"/>
              <p:cNvSpPr/>
              <p:nvPr/>
            </p:nvSpPr>
            <p:spPr>
              <a:xfrm>
                <a:off x="55800" y="232371"/>
                <a:ext cx="130936"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52" name="Circle"/>
              <p:cNvSpPr/>
              <p:nvPr/>
            </p:nvSpPr>
            <p:spPr>
              <a:xfrm>
                <a:off x="-1" y="436677"/>
                <a:ext cx="130936"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53" name="Circle"/>
              <p:cNvSpPr/>
              <p:nvPr/>
            </p:nvSpPr>
            <p:spPr>
              <a:xfrm>
                <a:off x="120902" y="63603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54" name="Circle"/>
              <p:cNvSpPr/>
              <p:nvPr/>
            </p:nvSpPr>
            <p:spPr>
              <a:xfrm>
                <a:off x="350053" y="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55" name="Circle"/>
              <p:cNvSpPr/>
              <p:nvPr/>
            </p:nvSpPr>
            <p:spPr>
              <a:xfrm>
                <a:off x="546610" y="6645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56" name="Circle"/>
              <p:cNvSpPr/>
              <p:nvPr/>
            </p:nvSpPr>
            <p:spPr>
              <a:xfrm>
                <a:off x="676812" y="246817"/>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57" name="Circle"/>
              <p:cNvSpPr/>
              <p:nvPr/>
            </p:nvSpPr>
            <p:spPr>
              <a:xfrm>
                <a:off x="676812" y="44617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58" name="Circle"/>
              <p:cNvSpPr/>
              <p:nvPr/>
            </p:nvSpPr>
            <p:spPr>
              <a:xfrm>
                <a:off x="565210" y="63603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59" name="Circle"/>
              <p:cNvSpPr/>
              <p:nvPr/>
            </p:nvSpPr>
            <p:spPr>
              <a:xfrm>
                <a:off x="350053" y="709545"/>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sp>
          <p:nvSpPr>
            <p:cNvPr id="861" name="Circle"/>
            <p:cNvSpPr/>
            <p:nvPr/>
          </p:nvSpPr>
          <p:spPr>
            <a:xfrm>
              <a:off x="348060" y="347706"/>
              <a:ext cx="146717" cy="154708"/>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grpSp>
        <p:nvGrpSpPr>
          <p:cNvPr id="881" name="Group"/>
          <p:cNvGrpSpPr/>
          <p:nvPr/>
        </p:nvGrpSpPr>
        <p:grpSpPr>
          <a:xfrm flipH="1" rot="9724444">
            <a:off x="6866878" y="7403138"/>
            <a:ext cx="807748" cy="840111"/>
            <a:chOff x="0" y="0"/>
            <a:chExt cx="807746" cy="840110"/>
          </a:xfrm>
        </p:grpSpPr>
        <p:sp>
          <p:nvSpPr>
            <p:cNvPr id="863" name="Line"/>
            <p:cNvSpPr/>
            <p:nvPr/>
          </p:nvSpPr>
          <p:spPr>
            <a:xfrm flipV="1">
              <a:off x="420818" y="0"/>
              <a:ext cx="1" cy="726678"/>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64" name="Line"/>
            <p:cNvSpPr/>
            <p:nvPr/>
          </p:nvSpPr>
          <p:spPr>
            <a:xfrm flipH="1" flipV="1">
              <a:off x="231211" y="108429"/>
              <a:ext cx="389137" cy="599899"/>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65" name="Line"/>
            <p:cNvSpPr/>
            <p:nvPr/>
          </p:nvSpPr>
          <p:spPr>
            <a:xfrm flipV="1">
              <a:off x="223471" y="105093"/>
              <a:ext cx="394695" cy="62992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66" name="Line"/>
            <p:cNvSpPr/>
            <p:nvPr/>
          </p:nvSpPr>
          <p:spPr>
            <a:xfrm>
              <a:off x="173861" y="300273"/>
              <a:ext cx="524881" cy="23956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67" name="Line"/>
            <p:cNvSpPr/>
            <p:nvPr/>
          </p:nvSpPr>
          <p:spPr>
            <a:xfrm flipV="1">
              <a:off x="139398" y="350283"/>
              <a:ext cx="572762" cy="13954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879" name="Group"/>
            <p:cNvGrpSpPr/>
            <p:nvPr/>
          </p:nvGrpSpPr>
          <p:grpSpPr>
            <a:xfrm>
              <a:off x="0" y="0"/>
              <a:ext cx="807747" cy="840111"/>
              <a:chOff x="0" y="0"/>
              <a:chExt cx="807746" cy="840110"/>
            </a:xfrm>
          </p:grpSpPr>
          <p:sp>
            <p:nvSpPr>
              <p:cNvPr id="868" name="Oval"/>
              <p:cNvSpPr/>
              <p:nvPr/>
            </p:nvSpPr>
            <p:spPr>
              <a:xfrm>
                <a:off x="60904" y="84053"/>
                <a:ext cx="709233" cy="690775"/>
              </a:xfrm>
              <a:prstGeom prst="ellipse">
                <a:avLst/>
              </a:prstGeom>
              <a:no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69" name="Circle"/>
              <p:cNvSpPr/>
              <p:nvPr/>
            </p:nvSpPr>
            <p:spPr>
              <a:xfrm>
                <a:off x="174954" y="6645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70" name="Circle"/>
              <p:cNvSpPr/>
              <p:nvPr/>
            </p:nvSpPr>
            <p:spPr>
              <a:xfrm>
                <a:off x="55800" y="232371"/>
                <a:ext cx="130936"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71" name="Circle"/>
              <p:cNvSpPr/>
              <p:nvPr/>
            </p:nvSpPr>
            <p:spPr>
              <a:xfrm>
                <a:off x="-1" y="436677"/>
                <a:ext cx="130936"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72" name="Circle"/>
              <p:cNvSpPr/>
              <p:nvPr/>
            </p:nvSpPr>
            <p:spPr>
              <a:xfrm>
                <a:off x="120902" y="63603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73" name="Circle"/>
              <p:cNvSpPr/>
              <p:nvPr/>
            </p:nvSpPr>
            <p:spPr>
              <a:xfrm>
                <a:off x="350053" y="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74" name="Circle"/>
              <p:cNvSpPr/>
              <p:nvPr/>
            </p:nvSpPr>
            <p:spPr>
              <a:xfrm>
                <a:off x="546610" y="6645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75" name="Circle"/>
              <p:cNvSpPr/>
              <p:nvPr/>
            </p:nvSpPr>
            <p:spPr>
              <a:xfrm>
                <a:off x="676812" y="246817"/>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76" name="Circle"/>
              <p:cNvSpPr/>
              <p:nvPr/>
            </p:nvSpPr>
            <p:spPr>
              <a:xfrm>
                <a:off x="676812" y="44617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77" name="Circle"/>
              <p:cNvSpPr/>
              <p:nvPr/>
            </p:nvSpPr>
            <p:spPr>
              <a:xfrm>
                <a:off x="565210" y="63603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78" name="Circle"/>
              <p:cNvSpPr/>
              <p:nvPr/>
            </p:nvSpPr>
            <p:spPr>
              <a:xfrm>
                <a:off x="350053" y="709545"/>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sp>
          <p:nvSpPr>
            <p:cNvPr id="880" name="Circle"/>
            <p:cNvSpPr/>
            <p:nvPr/>
          </p:nvSpPr>
          <p:spPr>
            <a:xfrm>
              <a:off x="348060" y="347706"/>
              <a:ext cx="146717" cy="154708"/>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grpSp>
        <p:nvGrpSpPr>
          <p:cNvPr id="900" name="Group"/>
          <p:cNvGrpSpPr/>
          <p:nvPr/>
        </p:nvGrpSpPr>
        <p:grpSpPr>
          <a:xfrm flipH="1" rot="9724444">
            <a:off x="8240996" y="2325092"/>
            <a:ext cx="807748" cy="840111"/>
            <a:chOff x="0" y="0"/>
            <a:chExt cx="807746" cy="840110"/>
          </a:xfrm>
        </p:grpSpPr>
        <p:sp>
          <p:nvSpPr>
            <p:cNvPr id="882" name="Line"/>
            <p:cNvSpPr/>
            <p:nvPr/>
          </p:nvSpPr>
          <p:spPr>
            <a:xfrm flipV="1">
              <a:off x="420818" y="0"/>
              <a:ext cx="1" cy="726678"/>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83" name="Line"/>
            <p:cNvSpPr/>
            <p:nvPr/>
          </p:nvSpPr>
          <p:spPr>
            <a:xfrm flipH="1" flipV="1">
              <a:off x="231211" y="108429"/>
              <a:ext cx="389137" cy="599899"/>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84" name="Line"/>
            <p:cNvSpPr/>
            <p:nvPr/>
          </p:nvSpPr>
          <p:spPr>
            <a:xfrm flipV="1">
              <a:off x="223471" y="105093"/>
              <a:ext cx="394695" cy="62992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85" name="Line"/>
            <p:cNvSpPr/>
            <p:nvPr/>
          </p:nvSpPr>
          <p:spPr>
            <a:xfrm>
              <a:off x="173861" y="300273"/>
              <a:ext cx="524881" cy="23956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86" name="Line"/>
            <p:cNvSpPr/>
            <p:nvPr/>
          </p:nvSpPr>
          <p:spPr>
            <a:xfrm flipV="1">
              <a:off x="139398" y="350283"/>
              <a:ext cx="572762" cy="13954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898" name="Group"/>
            <p:cNvGrpSpPr/>
            <p:nvPr/>
          </p:nvGrpSpPr>
          <p:grpSpPr>
            <a:xfrm>
              <a:off x="0" y="0"/>
              <a:ext cx="807747" cy="840111"/>
              <a:chOff x="0" y="0"/>
              <a:chExt cx="807746" cy="840110"/>
            </a:xfrm>
          </p:grpSpPr>
          <p:sp>
            <p:nvSpPr>
              <p:cNvPr id="887" name="Oval"/>
              <p:cNvSpPr/>
              <p:nvPr/>
            </p:nvSpPr>
            <p:spPr>
              <a:xfrm>
                <a:off x="60904" y="84053"/>
                <a:ext cx="709233" cy="690775"/>
              </a:xfrm>
              <a:prstGeom prst="ellipse">
                <a:avLst/>
              </a:prstGeom>
              <a:no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88" name="Circle"/>
              <p:cNvSpPr/>
              <p:nvPr/>
            </p:nvSpPr>
            <p:spPr>
              <a:xfrm>
                <a:off x="174954" y="6645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89" name="Circle"/>
              <p:cNvSpPr/>
              <p:nvPr/>
            </p:nvSpPr>
            <p:spPr>
              <a:xfrm>
                <a:off x="55800" y="232371"/>
                <a:ext cx="130936"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90" name="Circle"/>
              <p:cNvSpPr/>
              <p:nvPr/>
            </p:nvSpPr>
            <p:spPr>
              <a:xfrm>
                <a:off x="-1" y="436677"/>
                <a:ext cx="130936"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91" name="Circle"/>
              <p:cNvSpPr/>
              <p:nvPr/>
            </p:nvSpPr>
            <p:spPr>
              <a:xfrm>
                <a:off x="120902" y="63603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92" name="Circle"/>
              <p:cNvSpPr/>
              <p:nvPr/>
            </p:nvSpPr>
            <p:spPr>
              <a:xfrm>
                <a:off x="350053" y="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93" name="Circle"/>
              <p:cNvSpPr/>
              <p:nvPr/>
            </p:nvSpPr>
            <p:spPr>
              <a:xfrm>
                <a:off x="546610" y="6645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94" name="Circle"/>
              <p:cNvSpPr/>
              <p:nvPr/>
            </p:nvSpPr>
            <p:spPr>
              <a:xfrm>
                <a:off x="676812" y="246817"/>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95" name="Circle"/>
              <p:cNvSpPr/>
              <p:nvPr/>
            </p:nvSpPr>
            <p:spPr>
              <a:xfrm>
                <a:off x="676812" y="44617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96" name="Circle"/>
              <p:cNvSpPr/>
              <p:nvPr/>
            </p:nvSpPr>
            <p:spPr>
              <a:xfrm>
                <a:off x="565210" y="63603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897" name="Circle"/>
              <p:cNvSpPr/>
              <p:nvPr/>
            </p:nvSpPr>
            <p:spPr>
              <a:xfrm>
                <a:off x="350053" y="709545"/>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sp>
          <p:nvSpPr>
            <p:cNvPr id="899" name="Circle"/>
            <p:cNvSpPr/>
            <p:nvPr/>
          </p:nvSpPr>
          <p:spPr>
            <a:xfrm>
              <a:off x="348060" y="347706"/>
              <a:ext cx="146717" cy="154708"/>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grpSp>
        <p:nvGrpSpPr>
          <p:cNvPr id="919" name="Group"/>
          <p:cNvGrpSpPr/>
          <p:nvPr/>
        </p:nvGrpSpPr>
        <p:grpSpPr>
          <a:xfrm flipH="1" rot="9724444">
            <a:off x="6958326" y="1587324"/>
            <a:ext cx="807748" cy="840112"/>
            <a:chOff x="0" y="0"/>
            <a:chExt cx="807746" cy="840110"/>
          </a:xfrm>
        </p:grpSpPr>
        <p:sp>
          <p:nvSpPr>
            <p:cNvPr id="901" name="Line"/>
            <p:cNvSpPr/>
            <p:nvPr/>
          </p:nvSpPr>
          <p:spPr>
            <a:xfrm flipV="1">
              <a:off x="420818" y="0"/>
              <a:ext cx="1" cy="726678"/>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02" name="Line"/>
            <p:cNvSpPr/>
            <p:nvPr/>
          </p:nvSpPr>
          <p:spPr>
            <a:xfrm flipH="1" flipV="1">
              <a:off x="231211" y="108429"/>
              <a:ext cx="389137" cy="599899"/>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03" name="Line"/>
            <p:cNvSpPr/>
            <p:nvPr/>
          </p:nvSpPr>
          <p:spPr>
            <a:xfrm flipV="1">
              <a:off x="223471" y="105093"/>
              <a:ext cx="394695" cy="62992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04" name="Line"/>
            <p:cNvSpPr/>
            <p:nvPr/>
          </p:nvSpPr>
          <p:spPr>
            <a:xfrm>
              <a:off x="173861" y="300273"/>
              <a:ext cx="524881" cy="23956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05" name="Line"/>
            <p:cNvSpPr/>
            <p:nvPr/>
          </p:nvSpPr>
          <p:spPr>
            <a:xfrm flipV="1">
              <a:off x="139398" y="350283"/>
              <a:ext cx="572762" cy="13954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917" name="Group"/>
            <p:cNvGrpSpPr/>
            <p:nvPr/>
          </p:nvGrpSpPr>
          <p:grpSpPr>
            <a:xfrm>
              <a:off x="0" y="0"/>
              <a:ext cx="807747" cy="840111"/>
              <a:chOff x="0" y="0"/>
              <a:chExt cx="807746" cy="840110"/>
            </a:xfrm>
          </p:grpSpPr>
          <p:sp>
            <p:nvSpPr>
              <p:cNvPr id="906" name="Oval"/>
              <p:cNvSpPr/>
              <p:nvPr/>
            </p:nvSpPr>
            <p:spPr>
              <a:xfrm>
                <a:off x="60904" y="84053"/>
                <a:ext cx="709233" cy="690775"/>
              </a:xfrm>
              <a:prstGeom prst="ellipse">
                <a:avLst/>
              </a:prstGeom>
              <a:no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07" name="Circle"/>
              <p:cNvSpPr/>
              <p:nvPr/>
            </p:nvSpPr>
            <p:spPr>
              <a:xfrm>
                <a:off x="174954" y="6645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08" name="Circle"/>
              <p:cNvSpPr/>
              <p:nvPr/>
            </p:nvSpPr>
            <p:spPr>
              <a:xfrm>
                <a:off x="55800" y="232371"/>
                <a:ext cx="130936"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09" name="Circle"/>
              <p:cNvSpPr/>
              <p:nvPr/>
            </p:nvSpPr>
            <p:spPr>
              <a:xfrm>
                <a:off x="-1" y="436677"/>
                <a:ext cx="130936"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10" name="Circle"/>
              <p:cNvSpPr/>
              <p:nvPr/>
            </p:nvSpPr>
            <p:spPr>
              <a:xfrm>
                <a:off x="120902" y="63603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11" name="Circle"/>
              <p:cNvSpPr/>
              <p:nvPr/>
            </p:nvSpPr>
            <p:spPr>
              <a:xfrm>
                <a:off x="350053" y="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12" name="Circle"/>
              <p:cNvSpPr/>
              <p:nvPr/>
            </p:nvSpPr>
            <p:spPr>
              <a:xfrm>
                <a:off x="546610" y="6645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13" name="Circle"/>
              <p:cNvSpPr/>
              <p:nvPr/>
            </p:nvSpPr>
            <p:spPr>
              <a:xfrm>
                <a:off x="676812" y="246817"/>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14" name="Circle"/>
              <p:cNvSpPr/>
              <p:nvPr/>
            </p:nvSpPr>
            <p:spPr>
              <a:xfrm>
                <a:off x="676812" y="44617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15" name="Circle"/>
              <p:cNvSpPr/>
              <p:nvPr/>
            </p:nvSpPr>
            <p:spPr>
              <a:xfrm>
                <a:off x="565210" y="63603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16" name="Circle"/>
              <p:cNvSpPr/>
              <p:nvPr/>
            </p:nvSpPr>
            <p:spPr>
              <a:xfrm>
                <a:off x="350053" y="709545"/>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sp>
          <p:nvSpPr>
            <p:cNvPr id="918" name="Circle"/>
            <p:cNvSpPr/>
            <p:nvPr/>
          </p:nvSpPr>
          <p:spPr>
            <a:xfrm>
              <a:off x="348060" y="347706"/>
              <a:ext cx="146717" cy="154708"/>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grpSp>
        <p:nvGrpSpPr>
          <p:cNvPr id="938" name="Group"/>
          <p:cNvGrpSpPr/>
          <p:nvPr/>
        </p:nvGrpSpPr>
        <p:grpSpPr>
          <a:xfrm flipH="1" rot="9724444">
            <a:off x="5391481" y="1598332"/>
            <a:ext cx="807748" cy="840111"/>
            <a:chOff x="0" y="0"/>
            <a:chExt cx="807746" cy="840110"/>
          </a:xfrm>
        </p:grpSpPr>
        <p:sp>
          <p:nvSpPr>
            <p:cNvPr id="920" name="Line"/>
            <p:cNvSpPr/>
            <p:nvPr/>
          </p:nvSpPr>
          <p:spPr>
            <a:xfrm flipV="1">
              <a:off x="420818" y="0"/>
              <a:ext cx="1" cy="726678"/>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21" name="Line"/>
            <p:cNvSpPr/>
            <p:nvPr/>
          </p:nvSpPr>
          <p:spPr>
            <a:xfrm flipH="1" flipV="1">
              <a:off x="231211" y="108429"/>
              <a:ext cx="389137" cy="599899"/>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22" name="Line"/>
            <p:cNvSpPr/>
            <p:nvPr/>
          </p:nvSpPr>
          <p:spPr>
            <a:xfrm flipV="1">
              <a:off x="223471" y="105093"/>
              <a:ext cx="394695" cy="62992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23" name="Line"/>
            <p:cNvSpPr/>
            <p:nvPr/>
          </p:nvSpPr>
          <p:spPr>
            <a:xfrm>
              <a:off x="173861" y="300273"/>
              <a:ext cx="524881" cy="23956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24" name="Line"/>
            <p:cNvSpPr/>
            <p:nvPr/>
          </p:nvSpPr>
          <p:spPr>
            <a:xfrm flipV="1">
              <a:off x="139398" y="350283"/>
              <a:ext cx="572762" cy="13954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936" name="Group"/>
            <p:cNvGrpSpPr/>
            <p:nvPr/>
          </p:nvGrpSpPr>
          <p:grpSpPr>
            <a:xfrm>
              <a:off x="0" y="0"/>
              <a:ext cx="807747" cy="840111"/>
              <a:chOff x="0" y="0"/>
              <a:chExt cx="807746" cy="840110"/>
            </a:xfrm>
          </p:grpSpPr>
          <p:sp>
            <p:nvSpPr>
              <p:cNvPr id="925" name="Oval"/>
              <p:cNvSpPr/>
              <p:nvPr/>
            </p:nvSpPr>
            <p:spPr>
              <a:xfrm>
                <a:off x="60904" y="84053"/>
                <a:ext cx="709233" cy="690775"/>
              </a:xfrm>
              <a:prstGeom prst="ellipse">
                <a:avLst/>
              </a:prstGeom>
              <a:no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26" name="Circle"/>
              <p:cNvSpPr/>
              <p:nvPr/>
            </p:nvSpPr>
            <p:spPr>
              <a:xfrm>
                <a:off x="174954" y="6645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27" name="Circle"/>
              <p:cNvSpPr/>
              <p:nvPr/>
            </p:nvSpPr>
            <p:spPr>
              <a:xfrm>
                <a:off x="55800" y="232371"/>
                <a:ext cx="130936"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28" name="Circle"/>
              <p:cNvSpPr/>
              <p:nvPr/>
            </p:nvSpPr>
            <p:spPr>
              <a:xfrm>
                <a:off x="-1" y="436677"/>
                <a:ext cx="130936"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29" name="Circle"/>
              <p:cNvSpPr/>
              <p:nvPr/>
            </p:nvSpPr>
            <p:spPr>
              <a:xfrm>
                <a:off x="120902" y="63603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30" name="Circle"/>
              <p:cNvSpPr/>
              <p:nvPr/>
            </p:nvSpPr>
            <p:spPr>
              <a:xfrm>
                <a:off x="350053" y="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31" name="Circle"/>
              <p:cNvSpPr/>
              <p:nvPr/>
            </p:nvSpPr>
            <p:spPr>
              <a:xfrm>
                <a:off x="546610" y="6645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32" name="Circle"/>
              <p:cNvSpPr/>
              <p:nvPr/>
            </p:nvSpPr>
            <p:spPr>
              <a:xfrm>
                <a:off x="676812" y="246817"/>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33" name="Circle"/>
              <p:cNvSpPr/>
              <p:nvPr/>
            </p:nvSpPr>
            <p:spPr>
              <a:xfrm>
                <a:off x="676812" y="44617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34" name="Circle"/>
              <p:cNvSpPr/>
              <p:nvPr/>
            </p:nvSpPr>
            <p:spPr>
              <a:xfrm>
                <a:off x="565210" y="63603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35" name="Circle"/>
              <p:cNvSpPr/>
              <p:nvPr/>
            </p:nvSpPr>
            <p:spPr>
              <a:xfrm>
                <a:off x="350053" y="709545"/>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sp>
          <p:nvSpPr>
            <p:cNvPr id="937" name="Circle"/>
            <p:cNvSpPr/>
            <p:nvPr/>
          </p:nvSpPr>
          <p:spPr>
            <a:xfrm>
              <a:off x="348060" y="347706"/>
              <a:ext cx="146717" cy="154708"/>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grpSp>
        <p:nvGrpSpPr>
          <p:cNvPr id="957" name="Group"/>
          <p:cNvGrpSpPr/>
          <p:nvPr/>
        </p:nvGrpSpPr>
        <p:grpSpPr>
          <a:xfrm flipH="1" rot="9724444">
            <a:off x="4033165" y="2350492"/>
            <a:ext cx="807747" cy="840111"/>
            <a:chOff x="0" y="0"/>
            <a:chExt cx="807746" cy="840110"/>
          </a:xfrm>
        </p:grpSpPr>
        <p:sp>
          <p:nvSpPr>
            <p:cNvPr id="939" name="Line"/>
            <p:cNvSpPr/>
            <p:nvPr/>
          </p:nvSpPr>
          <p:spPr>
            <a:xfrm flipV="1">
              <a:off x="420818" y="0"/>
              <a:ext cx="1" cy="726678"/>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40" name="Line"/>
            <p:cNvSpPr/>
            <p:nvPr/>
          </p:nvSpPr>
          <p:spPr>
            <a:xfrm flipH="1" flipV="1">
              <a:off x="231211" y="108429"/>
              <a:ext cx="389137" cy="599899"/>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41" name="Line"/>
            <p:cNvSpPr/>
            <p:nvPr/>
          </p:nvSpPr>
          <p:spPr>
            <a:xfrm flipV="1">
              <a:off x="223471" y="105093"/>
              <a:ext cx="394695" cy="62992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42" name="Line"/>
            <p:cNvSpPr/>
            <p:nvPr/>
          </p:nvSpPr>
          <p:spPr>
            <a:xfrm>
              <a:off x="173861" y="300273"/>
              <a:ext cx="524881" cy="23956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43" name="Line"/>
            <p:cNvSpPr/>
            <p:nvPr/>
          </p:nvSpPr>
          <p:spPr>
            <a:xfrm flipV="1">
              <a:off x="139398" y="350283"/>
              <a:ext cx="572762" cy="13954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955" name="Group"/>
            <p:cNvGrpSpPr/>
            <p:nvPr/>
          </p:nvGrpSpPr>
          <p:grpSpPr>
            <a:xfrm>
              <a:off x="0" y="0"/>
              <a:ext cx="807747" cy="840111"/>
              <a:chOff x="0" y="0"/>
              <a:chExt cx="807746" cy="840110"/>
            </a:xfrm>
          </p:grpSpPr>
          <p:sp>
            <p:nvSpPr>
              <p:cNvPr id="944" name="Oval"/>
              <p:cNvSpPr/>
              <p:nvPr/>
            </p:nvSpPr>
            <p:spPr>
              <a:xfrm>
                <a:off x="60904" y="84053"/>
                <a:ext cx="709233" cy="690775"/>
              </a:xfrm>
              <a:prstGeom prst="ellipse">
                <a:avLst/>
              </a:prstGeom>
              <a:no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45" name="Circle"/>
              <p:cNvSpPr/>
              <p:nvPr/>
            </p:nvSpPr>
            <p:spPr>
              <a:xfrm>
                <a:off x="174954" y="6645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46" name="Circle"/>
              <p:cNvSpPr/>
              <p:nvPr/>
            </p:nvSpPr>
            <p:spPr>
              <a:xfrm>
                <a:off x="55800" y="232371"/>
                <a:ext cx="130936"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47" name="Circle"/>
              <p:cNvSpPr/>
              <p:nvPr/>
            </p:nvSpPr>
            <p:spPr>
              <a:xfrm>
                <a:off x="-1" y="436677"/>
                <a:ext cx="130936"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48" name="Circle"/>
              <p:cNvSpPr/>
              <p:nvPr/>
            </p:nvSpPr>
            <p:spPr>
              <a:xfrm>
                <a:off x="120902" y="63603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49" name="Circle"/>
              <p:cNvSpPr/>
              <p:nvPr/>
            </p:nvSpPr>
            <p:spPr>
              <a:xfrm>
                <a:off x="350053" y="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50" name="Circle"/>
              <p:cNvSpPr/>
              <p:nvPr/>
            </p:nvSpPr>
            <p:spPr>
              <a:xfrm>
                <a:off x="546610" y="6645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51" name="Circle"/>
              <p:cNvSpPr/>
              <p:nvPr/>
            </p:nvSpPr>
            <p:spPr>
              <a:xfrm>
                <a:off x="676812" y="246817"/>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52" name="Circle"/>
              <p:cNvSpPr/>
              <p:nvPr/>
            </p:nvSpPr>
            <p:spPr>
              <a:xfrm>
                <a:off x="676812" y="44617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53" name="Circle"/>
              <p:cNvSpPr/>
              <p:nvPr/>
            </p:nvSpPr>
            <p:spPr>
              <a:xfrm>
                <a:off x="565210" y="63603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54" name="Circle"/>
              <p:cNvSpPr/>
              <p:nvPr/>
            </p:nvSpPr>
            <p:spPr>
              <a:xfrm>
                <a:off x="350053" y="709545"/>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sp>
          <p:nvSpPr>
            <p:cNvPr id="956" name="Circle"/>
            <p:cNvSpPr/>
            <p:nvPr/>
          </p:nvSpPr>
          <p:spPr>
            <a:xfrm>
              <a:off x="348060" y="347706"/>
              <a:ext cx="146717" cy="154708"/>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grpSp>
        <p:nvGrpSpPr>
          <p:cNvPr id="976" name="Group"/>
          <p:cNvGrpSpPr/>
          <p:nvPr/>
        </p:nvGrpSpPr>
        <p:grpSpPr>
          <a:xfrm flipH="1" rot="9724444">
            <a:off x="3306202" y="3594108"/>
            <a:ext cx="807748" cy="840112"/>
            <a:chOff x="0" y="0"/>
            <a:chExt cx="807746" cy="840110"/>
          </a:xfrm>
        </p:grpSpPr>
        <p:sp>
          <p:nvSpPr>
            <p:cNvPr id="958" name="Line"/>
            <p:cNvSpPr/>
            <p:nvPr/>
          </p:nvSpPr>
          <p:spPr>
            <a:xfrm flipV="1">
              <a:off x="420818" y="0"/>
              <a:ext cx="1" cy="726678"/>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59" name="Line"/>
            <p:cNvSpPr/>
            <p:nvPr/>
          </p:nvSpPr>
          <p:spPr>
            <a:xfrm flipH="1" flipV="1">
              <a:off x="231211" y="108429"/>
              <a:ext cx="389137" cy="599899"/>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60" name="Line"/>
            <p:cNvSpPr/>
            <p:nvPr/>
          </p:nvSpPr>
          <p:spPr>
            <a:xfrm flipV="1">
              <a:off x="223471" y="105093"/>
              <a:ext cx="394695" cy="62992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61" name="Line"/>
            <p:cNvSpPr/>
            <p:nvPr/>
          </p:nvSpPr>
          <p:spPr>
            <a:xfrm>
              <a:off x="173861" y="300273"/>
              <a:ext cx="524881" cy="23956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62" name="Line"/>
            <p:cNvSpPr/>
            <p:nvPr/>
          </p:nvSpPr>
          <p:spPr>
            <a:xfrm flipV="1">
              <a:off x="139398" y="350283"/>
              <a:ext cx="572762" cy="13954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974" name="Group"/>
            <p:cNvGrpSpPr/>
            <p:nvPr/>
          </p:nvGrpSpPr>
          <p:grpSpPr>
            <a:xfrm>
              <a:off x="0" y="0"/>
              <a:ext cx="807747" cy="840111"/>
              <a:chOff x="0" y="0"/>
              <a:chExt cx="807746" cy="840110"/>
            </a:xfrm>
          </p:grpSpPr>
          <p:sp>
            <p:nvSpPr>
              <p:cNvPr id="963" name="Oval"/>
              <p:cNvSpPr/>
              <p:nvPr/>
            </p:nvSpPr>
            <p:spPr>
              <a:xfrm>
                <a:off x="60904" y="84053"/>
                <a:ext cx="709233" cy="690775"/>
              </a:xfrm>
              <a:prstGeom prst="ellipse">
                <a:avLst/>
              </a:prstGeom>
              <a:no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64" name="Circle"/>
              <p:cNvSpPr/>
              <p:nvPr/>
            </p:nvSpPr>
            <p:spPr>
              <a:xfrm>
                <a:off x="174954" y="6645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65" name="Circle"/>
              <p:cNvSpPr/>
              <p:nvPr/>
            </p:nvSpPr>
            <p:spPr>
              <a:xfrm>
                <a:off x="55800" y="232371"/>
                <a:ext cx="130936"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66" name="Circle"/>
              <p:cNvSpPr/>
              <p:nvPr/>
            </p:nvSpPr>
            <p:spPr>
              <a:xfrm>
                <a:off x="-1" y="436677"/>
                <a:ext cx="130936"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67" name="Circle"/>
              <p:cNvSpPr/>
              <p:nvPr/>
            </p:nvSpPr>
            <p:spPr>
              <a:xfrm>
                <a:off x="120902" y="63603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68" name="Circle"/>
              <p:cNvSpPr/>
              <p:nvPr/>
            </p:nvSpPr>
            <p:spPr>
              <a:xfrm>
                <a:off x="350053" y="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69" name="Circle"/>
              <p:cNvSpPr/>
              <p:nvPr/>
            </p:nvSpPr>
            <p:spPr>
              <a:xfrm>
                <a:off x="546610" y="6645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70" name="Circle"/>
              <p:cNvSpPr/>
              <p:nvPr/>
            </p:nvSpPr>
            <p:spPr>
              <a:xfrm>
                <a:off x="676812" y="246817"/>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71" name="Circle"/>
              <p:cNvSpPr/>
              <p:nvPr/>
            </p:nvSpPr>
            <p:spPr>
              <a:xfrm>
                <a:off x="676812" y="44617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72" name="Circle"/>
              <p:cNvSpPr/>
              <p:nvPr/>
            </p:nvSpPr>
            <p:spPr>
              <a:xfrm>
                <a:off x="565210" y="63603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73" name="Circle"/>
              <p:cNvSpPr/>
              <p:nvPr/>
            </p:nvSpPr>
            <p:spPr>
              <a:xfrm>
                <a:off x="350053" y="709545"/>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sp>
          <p:nvSpPr>
            <p:cNvPr id="975" name="Circle"/>
            <p:cNvSpPr/>
            <p:nvPr/>
          </p:nvSpPr>
          <p:spPr>
            <a:xfrm>
              <a:off x="348060" y="347706"/>
              <a:ext cx="146717" cy="154708"/>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grpSp>
        <p:nvGrpSpPr>
          <p:cNvPr id="995" name="Group"/>
          <p:cNvGrpSpPr/>
          <p:nvPr/>
        </p:nvGrpSpPr>
        <p:grpSpPr>
          <a:xfrm flipH="1" rot="9724444">
            <a:off x="3224309" y="5054043"/>
            <a:ext cx="807748" cy="840112"/>
            <a:chOff x="0" y="0"/>
            <a:chExt cx="807746" cy="840110"/>
          </a:xfrm>
        </p:grpSpPr>
        <p:sp>
          <p:nvSpPr>
            <p:cNvPr id="977" name="Line"/>
            <p:cNvSpPr/>
            <p:nvPr/>
          </p:nvSpPr>
          <p:spPr>
            <a:xfrm flipV="1">
              <a:off x="420818" y="0"/>
              <a:ext cx="1" cy="726678"/>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78" name="Line"/>
            <p:cNvSpPr/>
            <p:nvPr/>
          </p:nvSpPr>
          <p:spPr>
            <a:xfrm flipH="1" flipV="1">
              <a:off x="231211" y="108429"/>
              <a:ext cx="389137" cy="599899"/>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79" name="Line"/>
            <p:cNvSpPr/>
            <p:nvPr/>
          </p:nvSpPr>
          <p:spPr>
            <a:xfrm flipV="1">
              <a:off x="223471" y="105093"/>
              <a:ext cx="394695" cy="62992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80" name="Line"/>
            <p:cNvSpPr/>
            <p:nvPr/>
          </p:nvSpPr>
          <p:spPr>
            <a:xfrm>
              <a:off x="173861" y="300273"/>
              <a:ext cx="524881" cy="23956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81" name="Line"/>
            <p:cNvSpPr/>
            <p:nvPr/>
          </p:nvSpPr>
          <p:spPr>
            <a:xfrm flipV="1">
              <a:off x="139398" y="350283"/>
              <a:ext cx="572762" cy="13954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993" name="Group"/>
            <p:cNvGrpSpPr/>
            <p:nvPr/>
          </p:nvGrpSpPr>
          <p:grpSpPr>
            <a:xfrm>
              <a:off x="0" y="0"/>
              <a:ext cx="807747" cy="840111"/>
              <a:chOff x="0" y="0"/>
              <a:chExt cx="807746" cy="840110"/>
            </a:xfrm>
          </p:grpSpPr>
          <p:sp>
            <p:nvSpPr>
              <p:cNvPr id="982" name="Oval"/>
              <p:cNvSpPr/>
              <p:nvPr/>
            </p:nvSpPr>
            <p:spPr>
              <a:xfrm>
                <a:off x="60904" y="84053"/>
                <a:ext cx="709233" cy="690775"/>
              </a:xfrm>
              <a:prstGeom prst="ellipse">
                <a:avLst/>
              </a:prstGeom>
              <a:no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83" name="Circle"/>
              <p:cNvSpPr/>
              <p:nvPr/>
            </p:nvSpPr>
            <p:spPr>
              <a:xfrm>
                <a:off x="174954" y="6645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84" name="Circle"/>
              <p:cNvSpPr/>
              <p:nvPr/>
            </p:nvSpPr>
            <p:spPr>
              <a:xfrm>
                <a:off x="55800" y="232371"/>
                <a:ext cx="130936"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85" name="Circle"/>
              <p:cNvSpPr/>
              <p:nvPr/>
            </p:nvSpPr>
            <p:spPr>
              <a:xfrm>
                <a:off x="-1" y="436677"/>
                <a:ext cx="130936"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86" name="Circle"/>
              <p:cNvSpPr/>
              <p:nvPr/>
            </p:nvSpPr>
            <p:spPr>
              <a:xfrm>
                <a:off x="120902" y="63603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87" name="Circle"/>
              <p:cNvSpPr/>
              <p:nvPr/>
            </p:nvSpPr>
            <p:spPr>
              <a:xfrm>
                <a:off x="350053" y="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88" name="Circle"/>
              <p:cNvSpPr/>
              <p:nvPr/>
            </p:nvSpPr>
            <p:spPr>
              <a:xfrm>
                <a:off x="546610" y="6645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89" name="Circle"/>
              <p:cNvSpPr/>
              <p:nvPr/>
            </p:nvSpPr>
            <p:spPr>
              <a:xfrm>
                <a:off x="676812" y="246817"/>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90" name="Circle"/>
              <p:cNvSpPr/>
              <p:nvPr/>
            </p:nvSpPr>
            <p:spPr>
              <a:xfrm>
                <a:off x="676812" y="44617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91" name="Circle"/>
              <p:cNvSpPr/>
              <p:nvPr/>
            </p:nvSpPr>
            <p:spPr>
              <a:xfrm>
                <a:off x="565210" y="63603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992" name="Circle"/>
              <p:cNvSpPr/>
              <p:nvPr/>
            </p:nvSpPr>
            <p:spPr>
              <a:xfrm>
                <a:off x="350053" y="709545"/>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sp>
          <p:nvSpPr>
            <p:cNvPr id="994" name="Circle"/>
            <p:cNvSpPr/>
            <p:nvPr/>
          </p:nvSpPr>
          <p:spPr>
            <a:xfrm>
              <a:off x="348060" y="347706"/>
              <a:ext cx="146717" cy="154708"/>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pic>
        <p:nvPicPr>
          <p:cNvPr id="996" name="image28.png" descr="image28.png"/>
          <p:cNvPicPr>
            <a:picLocks noChangeAspect="1"/>
          </p:cNvPicPr>
          <p:nvPr/>
        </p:nvPicPr>
        <p:blipFill>
          <a:blip r:embed="rId7">
            <a:alphaModFix amt="81610"/>
            <a:extLst/>
          </a:blip>
          <a:stretch>
            <a:fillRect/>
          </a:stretch>
        </p:blipFill>
        <p:spPr>
          <a:xfrm>
            <a:off x="6267713" y="1802976"/>
            <a:ext cx="545575" cy="152002"/>
          </a:xfrm>
          <a:prstGeom prst="rect">
            <a:avLst/>
          </a:prstGeom>
          <a:ln w="12700">
            <a:miter lim="400000"/>
          </a:ln>
        </p:spPr>
      </p:pic>
      <p:sp>
        <p:nvSpPr>
          <p:cNvPr id="997" name="domain researchers"/>
          <p:cNvSpPr txBox="1"/>
          <p:nvPr/>
        </p:nvSpPr>
        <p:spPr>
          <a:xfrm>
            <a:off x="5312591" y="798023"/>
            <a:ext cx="2666620" cy="436397"/>
          </a:xfrm>
          <a:prstGeom prst="rect">
            <a:avLst/>
          </a:prstGeom>
          <a:solidFill>
            <a:srgbClr val="0171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rgbClr val="FFFFFF"/>
                </a:solidFill>
                <a:latin typeface="Helvetica Neue Medium"/>
                <a:ea typeface="Helvetica Neue Medium"/>
                <a:cs typeface="Helvetica Neue Medium"/>
                <a:sym typeface="Helvetica Neue Medium"/>
              </a:defRPr>
            </a:lvl1pPr>
          </a:lstStyle>
          <a:p>
            <a:pPr/>
            <a:r>
              <a:t>domain researchers</a:t>
            </a:r>
          </a:p>
        </p:txBody>
      </p:sp>
      <p:pic>
        <p:nvPicPr>
          <p:cNvPr id="998" name="Screenshot 2019-06-04 at 21.46.07.png" descr="Screenshot 2019-06-04 at 21.46.07.png"/>
          <p:cNvPicPr>
            <a:picLocks noChangeAspect="1"/>
          </p:cNvPicPr>
          <p:nvPr/>
        </p:nvPicPr>
        <p:blipFill>
          <a:blip r:embed="rId4">
            <a:alphaModFix amt="73628"/>
            <a:extLst/>
          </a:blip>
          <a:stretch>
            <a:fillRect/>
          </a:stretch>
        </p:blipFill>
        <p:spPr>
          <a:prstGeom prst="rect">
            <a:avLst/>
          </a:prstGeom>
          <a:ln w="12700">
            <a:miter lim="400000"/>
          </a:ln>
          <a:effectLst>
            <a:outerShdw sx="100000" sy="100000" kx="0" ky="0" algn="b" rotWithShape="0" blurRad="63500" dist="25400" dir="5400000">
              <a:srgbClr val="000000">
                <a:alpha val="50000"/>
              </a:srgbClr>
            </a:outerShdw>
          </a:effectLst>
        </p:spPr>
      </p:pic>
      <p:pic>
        <p:nvPicPr>
          <p:cNvPr id="999" name="Screenshot 2019-06-04 at 21.46.07.png" descr="Screenshot 2019-06-04 at 21.46.07.png"/>
          <p:cNvPicPr>
            <a:picLocks noChangeAspect="1"/>
          </p:cNvPicPr>
          <p:nvPr/>
        </p:nvPicPr>
        <p:blipFill>
          <a:blip r:embed="rId4">
            <a:extLst/>
          </a:blip>
          <a:stretch>
            <a:fillRect/>
          </a:stretch>
        </p:blipFill>
        <p:spPr>
          <a:prstGeom prst="rect">
            <a:avLst/>
          </a:prstGeom>
          <a:ln w="12700">
            <a:miter lim="400000"/>
          </a:ln>
          <a:effectLst>
            <a:outerShdw sx="100000" sy="100000" kx="0" ky="0" algn="b" rotWithShape="0" blurRad="63500" dist="25400" dir="5400000">
              <a:srgbClr val="000000">
                <a:alpha val="50000"/>
              </a:srgbClr>
            </a:outerShdw>
          </a:effectLst>
        </p:spPr>
      </p:pic>
      <p:pic>
        <p:nvPicPr>
          <p:cNvPr id="1000" name="Screenshot 2019-06-04 at 21.46.07.png" descr="Screenshot 2019-06-04 at 21.46.07.png"/>
          <p:cNvPicPr>
            <a:picLocks noChangeAspect="1"/>
          </p:cNvPicPr>
          <p:nvPr/>
        </p:nvPicPr>
        <p:blipFill>
          <a:blip r:embed="rId4">
            <a:alphaModFix amt="73628"/>
            <a:extLst/>
          </a:blip>
          <a:stretch>
            <a:fillRect/>
          </a:stretch>
        </p:blipFill>
        <p:spPr>
          <a:prstGeom prst="rect">
            <a:avLst/>
          </a:prstGeom>
          <a:ln w="12700">
            <a:miter lim="400000"/>
          </a:ln>
          <a:effectLst>
            <a:outerShdw sx="100000" sy="100000" kx="0" ky="0" algn="b" rotWithShape="0" blurRad="63500" dist="25400" dir="5400000">
              <a:srgbClr val="000000">
                <a:alpha val="50000"/>
              </a:srgbClr>
            </a:outerShdw>
          </a:effectLst>
        </p:spPr>
      </p:pic>
      <p:pic>
        <p:nvPicPr>
          <p:cNvPr id="1001" name="Screenshot 2019-06-04 at 21.46.07.png" descr="Screenshot 2019-06-04 at 21.46.07.png"/>
          <p:cNvPicPr>
            <a:picLocks noChangeAspect="1"/>
          </p:cNvPicPr>
          <p:nvPr/>
        </p:nvPicPr>
        <p:blipFill>
          <a:blip r:embed="rId4">
            <a:extLst/>
          </a:blip>
          <a:stretch>
            <a:fillRect/>
          </a:stretch>
        </p:blipFill>
        <p:spPr>
          <a:prstGeom prst="rect">
            <a:avLst/>
          </a:prstGeom>
          <a:ln w="12700">
            <a:miter lim="400000"/>
          </a:ln>
          <a:effectLst>
            <a:outerShdw sx="100000" sy="100000" kx="0" ky="0" algn="b" rotWithShape="0" blurRad="63500" dist="25400" dir="5400000">
              <a:srgbClr val="000000">
                <a:alpha val="50000"/>
              </a:srgbClr>
            </a:outerShdw>
          </a:effectLst>
        </p:spPr>
      </p:pic>
      <p:pic>
        <p:nvPicPr>
          <p:cNvPr id="1002" name="Image" descr="Image"/>
          <p:cNvPicPr>
            <a:picLocks noChangeAspect="1"/>
          </p:cNvPicPr>
          <p:nvPr/>
        </p:nvPicPr>
        <p:blipFill>
          <a:blip r:embed="rId8">
            <a:alphaModFix amt="73628"/>
            <a:extLst/>
          </a:blip>
          <a:stretch>
            <a:fillRect/>
          </a:stretch>
        </p:blipFill>
        <p:spPr>
          <a:xfrm>
            <a:off x="7107029" y="5890985"/>
            <a:ext cx="327446" cy="333773"/>
          </a:xfrm>
          <a:prstGeom prst="rect">
            <a:avLst/>
          </a:prstGeom>
          <a:ln w="12700">
            <a:miter lim="400000"/>
          </a:ln>
        </p:spPr>
      </p:pic>
      <p:pic>
        <p:nvPicPr>
          <p:cNvPr id="1003" name="Image" descr="Image"/>
          <p:cNvPicPr>
            <a:picLocks noChangeAspect="1"/>
          </p:cNvPicPr>
          <p:nvPr/>
        </p:nvPicPr>
        <p:blipFill>
          <a:blip r:embed="rId8">
            <a:alphaModFix amt="73628"/>
            <a:extLst/>
          </a:blip>
          <a:stretch>
            <a:fillRect/>
          </a:stretch>
        </p:blipFill>
        <p:spPr>
          <a:xfrm>
            <a:off x="7729329" y="4849585"/>
            <a:ext cx="327446" cy="333773"/>
          </a:xfrm>
          <a:prstGeom prst="rect">
            <a:avLst/>
          </a:prstGeom>
          <a:ln w="12700">
            <a:miter lim="400000"/>
          </a:ln>
        </p:spPr>
      </p:pic>
      <p:pic>
        <p:nvPicPr>
          <p:cNvPr id="1004" name="Image" descr="Image"/>
          <p:cNvPicPr>
            <a:picLocks noChangeAspect="1"/>
          </p:cNvPicPr>
          <p:nvPr/>
        </p:nvPicPr>
        <p:blipFill>
          <a:blip r:embed="rId8">
            <a:alphaModFix amt="73628"/>
            <a:extLst/>
          </a:blip>
          <a:stretch>
            <a:fillRect/>
          </a:stretch>
        </p:blipFill>
        <p:spPr>
          <a:xfrm>
            <a:off x="7488029" y="3820885"/>
            <a:ext cx="327446" cy="333773"/>
          </a:xfrm>
          <a:prstGeom prst="rect">
            <a:avLst/>
          </a:prstGeom>
          <a:ln w="12700">
            <a:miter lim="400000"/>
          </a:ln>
        </p:spPr>
      </p:pic>
      <p:pic>
        <p:nvPicPr>
          <p:cNvPr id="1005" name="image28.png" descr="image28.png"/>
          <p:cNvPicPr>
            <a:picLocks noChangeAspect="1"/>
          </p:cNvPicPr>
          <p:nvPr/>
        </p:nvPicPr>
        <p:blipFill>
          <a:blip r:embed="rId7">
            <a:alphaModFix amt="81610"/>
            <a:extLst/>
          </a:blip>
          <a:stretch>
            <a:fillRect/>
          </a:stretch>
        </p:blipFill>
        <p:spPr>
          <a:xfrm rot="19655290">
            <a:off x="4771303" y="2241850"/>
            <a:ext cx="498817" cy="138976"/>
          </a:xfrm>
          <a:prstGeom prst="rect">
            <a:avLst/>
          </a:prstGeom>
          <a:ln w="12700">
            <a:miter lim="400000"/>
          </a:ln>
        </p:spPr>
      </p:pic>
      <p:pic>
        <p:nvPicPr>
          <p:cNvPr id="1006" name="image28.png" descr="image28.png"/>
          <p:cNvPicPr>
            <a:picLocks noChangeAspect="1"/>
          </p:cNvPicPr>
          <p:nvPr/>
        </p:nvPicPr>
        <p:blipFill>
          <a:blip r:embed="rId7">
            <a:alphaModFix amt="81610"/>
            <a:extLst/>
          </a:blip>
          <a:stretch>
            <a:fillRect/>
          </a:stretch>
        </p:blipFill>
        <p:spPr>
          <a:xfrm rot="17915290">
            <a:off x="3790309" y="3251801"/>
            <a:ext cx="498817" cy="138975"/>
          </a:xfrm>
          <a:prstGeom prst="rect">
            <a:avLst/>
          </a:prstGeom>
          <a:ln w="12700">
            <a:miter lim="400000"/>
          </a:ln>
        </p:spPr>
      </p:pic>
      <p:pic>
        <p:nvPicPr>
          <p:cNvPr id="1007" name="image28.png" descr="image28.png"/>
          <p:cNvPicPr>
            <a:picLocks noChangeAspect="1"/>
          </p:cNvPicPr>
          <p:nvPr/>
        </p:nvPicPr>
        <p:blipFill>
          <a:blip r:embed="rId7">
            <a:alphaModFix amt="81610"/>
            <a:extLst/>
          </a:blip>
          <a:stretch>
            <a:fillRect/>
          </a:stretch>
        </p:blipFill>
        <p:spPr>
          <a:xfrm rot="1920000">
            <a:off x="7785727" y="2205996"/>
            <a:ext cx="545575" cy="152002"/>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1" name="End users"/>
          <p:cNvSpPr/>
          <p:nvPr/>
        </p:nvSpPr>
        <p:spPr>
          <a:xfrm>
            <a:off x="3627056" y="8756769"/>
            <a:ext cx="6149497" cy="599402"/>
          </a:xfrm>
          <a:prstGeom prst="roundRect">
            <a:avLst>
              <a:gd name="adj" fmla="val 31782"/>
            </a:avLst>
          </a:prstGeom>
          <a:solidFill>
            <a:srgbClr val="0171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a:solidFill>
                  <a:srgbClr val="FFFFFF"/>
                </a:solidFill>
                <a:latin typeface="Helvetica Neue Medium"/>
                <a:ea typeface="Helvetica Neue Medium"/>
                <a:cs typeface="Helvetica Neue Medium"/>
                <a:sym typeface="Helvetica Neue Medium"/>
              </a:defRPr>
            </a:lvl1pPr>
          </a:lstStyle>
          <a:p>
            <a:pPr/>
            <a:r>
              <a:t>End users </a:t>
            </a:r>
          </a:p>
        </p:txBody>
      </p:sp>
      <p:sp>
        <p:nvSpPr>
          <p:cNvPr id="1012" name="Triangle"/>
          <p:cNvSpPr/>
          <p:nvPr/>
        </p:nvSpPr>
        <p:spPr>
          <a:xfrm>
            <a:off x="4498645" y="3103104"/>
            <a:ext cx="4317067" cy="56509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3"/>
          </a:solidFill>
          <a:ln w="12700">
            <a:miter lim="400000"/>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pic>
        <p:nvPicPr>
          <p:cNvPr id="1013" name="Image" descr="Image"/>
          <p:cNvPicPr>
            <a:picLocks noChangeAspect="1"/>
          </p:cNvPicPr>
          <p:nvPr/>
        </p:nvPicPr>
        <p:blipFill>
          <a:blip r:embed="rId3">
            <a:alphaModFix amt="87454"/>
            <a:extLst/>
          </a:blip>
          <a:stretch>
            <a:fillRect/>
          </a:stretch>
        </p:blipFill>
        <p:spPr>
          <a:xfrm rot="300000">
            <a:off x="3879921" y="104513"/>
            <a:ext cx="5554516" cy="5434418"/>
          </a:xfrm>
          <a:prstGeom prst="rect">
            <a:avLst/>
          </a:prstGeom>
          <a:ln w="12700">
            <a:miter lim="400000"/>
          </a:ln>
        </p:spPr>
      </p:pic>
      <p:pic>
        <p:nvPicPr>
          <p:cNvPr id="1014" name="Image" descr="Image"/>
          <p:cNvPicPr>
            <a:picLocks noChangeAspect="1"/>
          </p:cNvPicPr>
          <p:nvPr/>
        </p:nvPicPr>
        <p:blipFill>
          <a:blip r:embed="rId4">
            <a:extLst/>
          </a:blip>
          <a:srcRect l="0" t="0" r="0" b="0"/>
          <a:stretch>
            <a:fillRect/>
          </a:stretch>
        </p:blipFill>
        <p:spPr>
          <a:xfrm>
            <a:off x="5936453" y="4509853"/>
            <a:ext cx="1441573" cy="314775"/>
          </a:xfrm>
          <a:prstGeom prst="rect">
            <a:avLst/>
          </a:prstGeom>
          <a:ln w="12700">
            <a:miter lim="400000"/>
          </a:ln>
        </p:spPr>
      </p:pic>
      <p:pic>
        <p:nvPicPr>
          <p:cNvPr id="1015" name="Image" descr="Image"/>
          <p:cNvPicPr>
            <a:picLocks noChangeAspect="1"/>
          </p:cNvPicPr>
          <p:nvPr/>
        </p:nvPicPr>
        <p:blipFill>
          <a:blip r:embed="rId5">
            <a:extLst/>
          </a:blip>
          <a:stretch>
            <a:fillRect/>
          </a:stretch>
        </p:blipFill>
        <p:spPr>
          <a:xfrm>
            <a:off x="5936453" y="4885880"/>
            <a:ext cx="1441451" cy="820518"/>
          </a:xfrm>
          <a:prstGeom prst="rect">
            <a:avLst/>
          </a:prstGeom>
          <a:ln w="12700">
            <a:miter lim="400000"/>
          </a:ln>
        </p:spPr>
      </p:pic>
      <p:pic>
        <p:nvPicPr>
          <p:cNvPr id="1016" name="Image" descr="Image"/>
          <p:cNvPicPr>
            <a:picLocks noChangeAspect="1"/>
          </p:cNvPicPr>
          <p:nvPr/>
        </p:nvPicPr>
        <p:blipFill>
          <a:blip r:embed="rId6">
            <a:extLst/>
          </a:blip>
          <a:stretch>
            <a:fillRect/>
          </a:stretch>
        </p:blipFill>
        <p:spPr>
          <a:xfrm>
            <a:off x="6430395" y="5767702"/>
            <a:ext cx="453567" cy="458841"/>
          </a:xfrm>
          <a:prstGeom prst="rect">
            <a:avLst/>
          </a:prstGeom>
          <a:ln w="12700">
            <a:miter lim="400000"/>
          </a:ln>
        </p:spPr>
      </p:pic>
      <p:pic>
        <p:nvPicPr>
          <p:cNvPr id="1017" name="Image" descr="Image"/>
          <p:cNvPicPr>
            <a:picLocks noChangeAspect="1"/>
          </p:cNvPicPr>
          <p:nvPr/>
        </p:nvPicPr>
        <p:blipFill>
          <a:blip r:embed="rId7">
            <a:extLst/>
          </a:blip>
          <a:stretch>
            <a:fillRect/>
          </a:stretch>
        </p:blipFill>
        <p:spPr>
          <a:xfrm>
            <a:off x="1883446" y="4192030"/>
            <a:ext cx="2027676" cy="3473096"/>
          </a:xfrm>
          <a:prstGeom prst="rect">
            <a:avLst/>
          </a:prstGeom>
          <a:ln w="12700">
            <a:miter lim="400000"/>
          </a:ln>
        </p:spPr>
      </p:pic>
      <p:sp>
        <p:nvSpPr>
          <p:cNvPr id="1018" name="Arrow"/>
          <p:cNvSpPr/>
          <p:nvPr/>
        </p:nvSpPr>
        <p:spPr>
          <a:xfrm>
            <a:off x="3890696" y="5362122"/>
            <a:ext cx="2470272" cy="1270001"/>
          </a:xfrm>
          <a:prstGeom prst="rightArrow">
            <a:avLst>
              <a:gd name="adj1" fmla="val 32000"/>
              <a:gd name="adj2" fmla="val 64000"/>
            </a:avLst>
          </a:prstGeom>
          <a:solidFill>
            <a:srgbClr val="D6D5D5"/>
          </a:solidFill>
          <a:ln w="12700">
            <a:miter lim="400000"/>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pic>
        <p:nvPicPr>
          <p:cNvPr id="1019" name="Image" descr="Image"/>
          <p:cNvPicPr>
            <a:picLocks noChangeAspect="1"/>
          </p:cNvPicPr>
          <p:nvPr/>
        </p:nvPicPr>
        <p:blipFill>
          <a:blip r:embed="rId8">
            <a:extLst/>
          </a:blip>
          <a:stretch>
            <a:fillRect/>
          </a:stretch>
        </p:blipFill>
        <p:spPr>
          <a:xfrm>
            <a:off x="6097784" y="6326056"/>
            <a:ext cx="1118789" cy="377651"/>
          </a:xfrm>
          <a:prstGeom prst="rect">
            <a:avLst/>
          </a:prstGeom>
          <a:ln w="12700">
            <a:miter lim="400000"/>
          </a:ln>
        </p:spPr>
      </p:pic>
      <p:pic>
        <p:nvPicPr>
          <p:cNvPr id="1020" name="Image" descr="Image"/>
          <p:cNvPicPr>
            <a:picLocks noChangeAspect="1"/>
          </p:cNvPicPr>
          <p:nvPr/>
        </p:nvPicPr>
        <p:blipFill>
          <a:blip r:embed="rId9">
            <a:extLst/>
          </a:blip>
          <a:stretch>
            <a:fillRect/>
          </a:stretch>
        </p:blipFill>
        <p:spPr>
          <a:xfrm>
            <a:off x="5285306" y="7023948"/>
            <a:ext cx="1118788" cy="846517"/>
          </a:xfrm>
          <a:prstGeom prst="rect">
            <a:avLst/>
          </a:prstGeom>
          <a:ln w="12700">
            <a:miter lim="400000"/>
          </a:ln>
        </p:spPr>
      </p:pic>
      <p:pic>
        <p:nvPicPr>
          <p:cNvPr id="1021" name="Image" descr="Image"/>
          <p:cNvPicPr>
            <a:picLocks noChangeAspect="1"/>
          </p:cNvPicPr>
          <p:nvPr/>
        </p:nvPicPr>
        <p:blipFill>
          <a:blip r:embed="rId10">
            <a:extLst/>
          </a:blip>
          <a:stretch>
            <a:fillRect/>
          </a:stretch>
        </p:blipFill>
        <p:spPr>
          <a:xfrm>
            <a:off x="6621386" y="7169669"/>
            <a:ext cx="1493149" cy="555074"/>
          </a:xfrm>
          <a:prstGeom prst="rect">
            <a:avLst/>
          </a:prstGeom>
          <a:ln w="12700">
            <a:miter lim="400000"/>
          </a:ln>
        </p:spPr>
      </p:pic>
      <p:pic>
        <p:nvPicPr>
          <p:cNvPr id="1022" name="Image" descr="Image"/>
          <p:cNvPicPr>
            <a:picLocks noChangeAspect="1"/>
          </p:cNvPicPr>
          <p:nvPr/>
        </p:nvPicPr>
        <p:blipFill>
          <a:blip r:embed="rId11">
            <a:extLst/>
          </a:blip>
          <a:srcRect l="0" t="0" r="0" b="0"/>
          <a:stretch>
            <a:fillRect/>
          </a:stretch>
        </p:blipFill>
        <p:spPr>
          <a:xfrm>
            <a:off x="4799265" y="7952871"/>
            <a:ext cx="1705690" cy="458842"/>
          </a:xfrm>
          <a:prstGeom prst="rect">
            <a:avLst/>
          </a:prstGeom>
          <a:ln w="12700">
            <a:miter lim="400000"/>
          </a:ln>
        </p:spPr>
      </p:pic>
      <p:pic>
        <p:nvPicPr>
          <p:cNvPr id="1023" name="Image" descr="Image"/>
          <p:cNvPicPr>
            <a:picLocks noChangeAspect="1"/>
          </p:cNvPicPr>
          <p:nvPr/>
        </p:nvPicPr>
        <p:blipFill>
          <a:blip r:embed="rId12">
            <a:extLst/>
          </a:blip>
          <a:stretch>
            <a:fillRect/>
          </a:stretch>
        </p:blipFill>
        <p:spPr>
          <a:xfrm>
            <a:off x="6772845" y="7911623"/>
            <a:ext cx="1705770" cy="487363"/>
          </a:xfrm>
          <a:prstGeom prst="rect">
            <a:avLst/>
          </a:prstGeom>
          <a:ln w="12700">
            <a:miter lim="400000"/>
          </a:ln>
        </p:spPr>
      </p:pic>
      <p:grpSp>
        <p:nvGrpSpPr>
          <p:cNvPr id="1042" name="Group"/>
          <p:cNvGrpSpPr/>
          <p:nvPr/>
        </p:nvGrpSpPr>
        <p:grpSpPr>
          <a:xfrm flipH="1" rot="9724444">
            <a:off x="5088445" y="8366205"/>
            <a:ext cx="807747" cy="840112"/>
            <a:chOff x="0" y="0"/>
            <a:chExt cx="807746" cy="840110"/>
          </a:xfrm>
        </p:grpSpPr>
        <p:sp>
          <p:nvSpPr>
            <p:cNvPr id="1024" name="Line"/>
            <p:cNvSpPr/>
            <p:nvPr/>
          </p:nvSpPr>
          <p:spPr>
            <a:xfrm flipV="1">
              <a:off x="420818" y="0"/>
              <a:ext cx="1" cy="726678"/>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025" name="Line"/>
            <p:cNvSpPr/>
            <p:nvPr/>
          </p:nvSpPr>
          <p:spPr>
            <a:xfrm flipH="1" flipV="1">
              <a:off x="231211" y="108429"/>
              <a:ext cx="389137" cy="599899"/>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026" name="Line"/>
            <p:cNvSpPr/>
            <p:nvPr/>
          </p:nvSpPr>
          <p:spPr>
            <a:xfrm flipV="1">
              <a:off x="223471" y="105093"/>
              <a:ext cx="394695" cy="62992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027" name="Line"/>
            <p:cNvSpPr/>
            <p:nvPr/>
          </p:nvSpPr>
          <p:spPr>
            <a:xfrm>
              <a:off x="173861" y="300273"/>
              <a:ext cx="524881" cy="23956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028" name="Line"/>
            <p:cNvSpPr/>
            <p:nvPr/>
          </p:nvSpPr>
          <p:spPr>
            <a:xfrm flipV="1">
              <a:off x="139398" y="350283"/>
              <a:ext cx="572762" cy="13954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040" name="Group"/>
            <p:cNvGrpSpPr/>
            <p:nvPr/>
          </p:nvGrpSpPr>
          <p:grpSpPr>
            <a:xfrm>
              <a:off x="0" y="0"/>
              <a:ext cx="807747" cy="840111"/>
              <a:chOff x="0" y="0"/>
              <a:chExt cx="807746" cy="840110"/>
            </a:xfrm>
          </p:grpSpPr>
          <p:sp>
            <p:nvSpPr>
              <p:cNvPr id="1029" name="Oval"/>
              <p:cNvSpPr/>
              <p:nvPr/>
            </p:nvSpPr>
            <p:spPr>
              <a:xfrm>
                <a:off x="60904" y="84053"/>
                <a:ext cx="709233" cy="690775"/>
              </a:xfrm>
              <a:prstGeom prst="ellipse">
                <a:avLst/>
              </a:prstGeom>
              <a:no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030" name="Circle"/>
              <p:cNvSpPr/>
              <p:nvPr/>
            </p:nvSpPr>
            <p:spPr>
              <a:xfrm>
                <a:off x="174954" y="6645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031" name="Circle"/>
              <p:cNvSpPr/>
              <p:nvPr/>
            </p:nvSpPr>
            <p:spPr>
              <a:xfrm>
                <a:off x="55800" y="232371"/>
                <a:ext cx="130936"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032" name="Circle"/>
              <p:cNvSpPr/>
              <p:nvPr/>
            </p:nvSpPr>
            <p:spPr>
              <a:xfrm>
                <a:off x="-1" y="436677"/>
                <a:ext cx="130936"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033" name="Circle"/>
              <p:cNvSpPr/>
              <p:nvPr/>
            </p:nvSpPr>
            <p:spPr>
              <a:xfrm>
                <a:off x="120902" y="63603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034" name="Circle"/>
              <p:cNvSpPr/>
              <p:nvPr/>
            </p:nvSpPr>
            <p:spPr>
              <a:xfrm>
                <a:off x="350053" y="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035" name="Circle"/>
              <p:cNvSpPr/>
              <p:nvPr/>
            </p:nvSpPr>
            <p:spPr>
              <a:xfrm>
                <a:off x="546610" y="6645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036" name="Circle"/>
              <p:cNvSpPr/>
              <p:nvPr/>
            </p:nvSpPr>
            <p:spPr>
              <a:xfrm>
                <a:off x="676812" y="246817"/>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037" name="Circle"/>
              <p:cNvSpPr/>
              <p:nvPr/>
            </p:nvSpPr>
            <p:spPr>
              <a:xfrm>
                <a:off x="676812" y="44617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038" name="Circle"/>
              <p:cNvSpPr/>
              <p:nvPr/>
            </p:nvSpPr>
            <p:spPr>
              <a:xfrm>
                <a:off x="565210" y="63603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039" name="Circle"/>
              <p:cNvSpPr/>
              <p:nvPr/>
            </p:nvSpPr>
            <p:spPr>
              <a:xfrm>
                <a:off x="350053" y="709545"/>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sp>
          <p:nvSpPr>
            <p:cNvPr id="1041" name="Circle"/>
            <p:cNvSpPr/>
            <p:nvPr/>
          </p:nvSpPr>
          <p:spPr>
            <a:xfrm>
              <a:off x="348060" y="347706"/>
              <a:ext cx="146717" cy="154708"/>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grpSp>
        <p:nvGrpSpPr>
          <p:cNvPr id="1061" name="Group"/>
          <p:cNvGrpSpPr/>
          <p:nvPr/>
        </p:nvGrpSpPr>
        <p:grpSpPr>
          <a:xfrm flipH="1" rot="9724444">
            <a:off x="7461604" y="8404305"/>
            <a:ext cx="807747" cy="840112"/>
            <a:chOff x="0" y="0"/>
            <a:chExt cx="807746" cy="840110"/>
          </a:xfrm>
        </p:grpSpPr>
        <p:sp>
          <p:nvSpPr>
            <p:cNvPr id="1043" name="Line"/>
            <p:cNvSpPr/>
            <p:nvPr/>
          </p:nvSpPr>
          <p:spPr>
            <a:xfrm flipV="1">
              <a:off x="420818" y="0"/>
              <a:ext cx="1" cy="726678"/>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044" name="Line"/>
            <p:cNvSpPr/>
            <p:nvPr/>
          </p:nvSpPr>
          <p:spPr>
            <a:xfrm flipH="1" flipV="1">
              <a:off x="231211" y="108429"/>
              <a:ext cx="389137" cy="599899"/>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045" name="Line"/>
            <p:cNvSpPr/>
            <p:nvPr/>
          </p:nvSpPr>
          <p:spPr>
            <a:xfrm flipV="1">
              <a:off x="223471" y="105093"/>
              <a:ext cx="394695" cy="62992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046" name="Line"/>
            <p:cNvSpPr/>
            <p:nvPr/>
          </p:nvSpPr>
          <p:spPr>
            <a:xfrm>
              <a:off x="173861" y="300273"/>
              <a:ext cx="524881" cy="23956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047" name="Line"/>
            <p:cNvSpPr/>
            <p:nvPr/>
          </p:nvSpPr>
          <p:spPr>
            <a:xfrm flipV="1">
              <a:off x="139398" y="350283"/>
              <a:ext cx="572762" cy="139545"/>
            </a:xfrm>
            <a:prstGeom prst="line">
              <a:avLst/>
            </a:prstGeom>
            <a:noFill/>
            <a:ln w="25400" cap="flat">
              <a:solidFill>
                <a:schemeClr val="accent1"/>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059" name="Group"/>
            <p:cNvGrpSpPr/>
            <p:nvPr/>
          </p:nvGrpSpPr>
          <p:grpSpPr>
            <a:xfrm>
              <a:off x="0" y="0"/>
              <a:ext cx="807747" cy="840111"/>
              <a:chOff x="0" y="0"/>
              <a:chExt cx="807746" cy="840110"/>
            </a:xfrm>
          </p:grpSpPr>
          <p:sp>
            <p:nvSpPr>
              <p:cNvPr id="1048" name="Oval"/>
              <p:cNvSpPr/>
              <p:nvPr/>
            </p:nvSpPr>
            <p:spPr>
              <a:xfrm>
                <a:off x="60904" y="84053"/>
                <a:ext cx="709233" cy="690775"/>
              </a:xfrm>
              <a:prstGeom prst="ellipse">
                <a:avLst/>
              </a:prstGeom>
              <a:no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049" name="Circle"/>
              <p:cNvSpPr/>
              <p:nvPr/>
            </p:nvSpPr>
            <p:spPr>
              <a:xfrm>
                <a:off x="174954" y="6645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050" name="Circle"/>
              <p:cNvSpPr/>
              <p:nvPr/>
            </p:nvSpPr>
            <p:spPr>
              <a:xfrm>
                <a:off x="55800" y="232371"/>
                <a:ext cx="130936"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051" name="Circle"/>
              <p:cNvSpPr/>
              <p:nvPr/>
            </p:nvSpPr>
            <p:spPr>
              <a:xfrm>
                <a:off x="-1" y="436677"/>
                <a:ext cx="130936"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052" name="Circle"/>
              <p:cNvSpPr/>
              <p:nvPr/>
            </p:nvSpPr>
            <p:spPr>
              <a:xfrm>
                <a:off x="120902" y="63603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053" name="Circle"/>
              <p:cNvSpPr/>
              <p:nvPr/>
            </p:nvSpPr>
            <p:spPr>
              <a:xfrm>
                <a:off x="350053" y="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054" name="Circle"/>
              <p:cNvSpPr/>
              <p:nvPr/>
            </p:nvSpPr>
            <p:spPr>
              <a:xfrm>
                <a:off x="546610" y="6645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055" name="Circle"/>
              <p:cNvSpPr/>
              <p:nvPr/>
            </p:nvSpPr>
            <p:spPr>
              <a:xfrm>
                <a:off x="676812" y="246817"/>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056" name="Circle"/>
              <p:cNvSpPr/>
              <p:nvPr/>
            </p:nvSpPr>
            <p:spPr>
              <a:xfrm>
                <a:off x="676812" y="446170"/>
                <a:ext cx="130935" cy="130567"/>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057" name="Circle"/>
              <p:cNvSpPr/>
              <p:nvPr/>
            </p:nvSpPr>
            <p:spPr>
              <a:xfrm>
                <a:off x="565210" y="636030"/>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058" name="Circle"/>
              <p:cNvSpPr/>
              <p:nvPr/>
            </p:nvSpPr>
            <p:spPr>
              <a:xfrm>
                <a:off x="350053" y="709545"/>
                <a:ext cx="130935" cy="130566"/>
              </a:xfrm>
              <a:prstGeom prst="ellipse">
                <a:avLst/>
              </a:prstGeom>
              <a:solidFill>
                <a:srgbClr val="F8BA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sp>
          <p:nvSpPr>
            <p:cNvPr id="1060" name="Circle"/>
            <p:cNvSpPr/>
            <p:nvPr/>
          </p:nvSpPr>
          <p:spPr>
            <a:xfrm>
              <a:off x="348060" y="347706"/>
              <a:ext cx="146717" cy="154708"/>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pic>
        <p:nvPicPr>
          <p:cNvPr id="1062" name="Image" descr="Image"/>
          <p:cNvPicPr>
            <a:picLocks noChangeAspect="1"/>
          </p:cNvPicPr>
          <p:nvPr/>
        </p:nvPicPr>
        <p:blipFill>
          <a:blip r:embed="rId13">
            <a:extLst/>
          </a:blip>
          <a:stretch>
            <a:fillRect/>
          </a:stretch>
        </p:blipFill>
        <p:spPr>
          <a:xfrm>
            <a:off x="3957687" y="8758063"/>
            <a:ext cx="570911" cy="487363"/>
          </a:xfrm>
          <a:prstGeom prst="rect">
            <a:avLst/>
          </a:prstGeom>
          <a:ln w="12700">
            <a:miter lim="400000"/>
          </a:ln>
        </p:spPr>
      </p:pic>
      <p:pic>
        <p:nvPicPr>
          <p:cNvPr id="1063" name="Image" descr="Image"/>
          <p:cNvPicPr>
            <a:picLocks noChangeAspect="1"/>
          </p:cNvPicPr>
          <p:nvPr/>
        </p:nvPicPr>
        <p:blipFill>
          <a:blip r:embed="rId14">
            <a:extLst/>
          </a:blip>
          <a:stretch>
            <a:fillRect/>
          </a:stretch>
        </p:blipFill>
        <p:spPr>
          <a:xfrm>
            <a:off x="8784097" y="8783420"/>
            <a:ext cx="652718" cy="512850"/>
          </a:xfrm>
          <a:prstGeom prst="rect">
            <a:avLst/>
          </a:prstGeom>
          <a:ln w="12700">
            <a:miter lim="400000"/>
          </a:ln>
        </p:spPr>
      </p:pic>
      <p:sp>
        <p:nvSpPr>
          <p:cNvPr id="1064" name="Arrow"/>
          <p:cNvSpPr/>
          <p:nvPr/>
        </p:nvSpPr>
        <p:spPr>
          <a:xfrm flipH="1" rot="16200000">
            <a:off x="7724614" y="4066083"/>
            <a:ext cx="6697099" cy="3694488"/>
          </a:xfrm>
          <a:prstGeom prst="rightArrow">
            <a:avLst>
              <a:gd name="adj1" fmla="val 66700"/>
              <a:gd name="adj2" fmla="val 23754"/>
            </a:avLst>
          </a:prstGeom>
          <a:solidFill>
            <a:schemeClr val="accent3"/>
          </a:solidFill>
          <a:ln w="12700">
            <a:miter lim="400000"/>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pic>
        <p:nvPicPr>
          <p:cNvPr id="1065" name="Screenshot 2019-06-04 at 21.46.07.png" descr="Screenshot 2019-06-04 at 21.46.07.png"/>
          <p:cNvPicPr>
            <a:picLocks noChangeAspect="1"/>
          </p:cNvPicPr>
          <p:nvPr/>
        </p:nvPicPr>
        <p:blipFill>
          <a:blip r:embed="rId15">
            <a:extLst/>
          </a:blip>
          <a:stretch>
            <a:fillRect/>
          </a:stretch>
        </p:blipFill>
        <p:spPr>
          <a:prstGeom prst="rect">
            <a:avLst/>
          </a:prstGeom>
          <a:ln w="12700">
            <a:miter lim="400000"/>
          </a:ln>
          <a:effectLst>
            <a:outerShdw sx="100000" sy="100000" kx="0" ky="0" algn="b" rotWithShape="0" blurRad="63500" dist="25400" dir="5400000">
              <a:srgbClr val="000000">
                <a:alpha val="50000"/>
              </a:srgbClr>
            </a:outerShdw>
          </a:effectLst>
        </p:spPr>
      </p:pic>
      <p:pic>
        <p:nvPicPr>
          <p:cNvPr id="1066" name="Screenshot 2019-06-04 at 21.46.07.png" descr="Screenshot 2019-06-04 at 21.46.07.png"/>
          <p:cNvPicPr>
            <a:picLocks noChangeAspect="1"/>
          </p:cNvPicPr>
          <p:nvPr/>
        </p:nvPicPr>
        <p:blipFill>
          <a:blip r:embed="rId15">
            <a:extLst/>
          </a:blip>
          <a:stretch>
            <a:fillRect/>
          </a:stretch>
        </p:blipFill>
        <p:spPr>
          <a:prstGeom prst="rect">
            <a:avLst/>
          </a:prstGeom>
          <a:ln w="12700">
            <a:miter lim="400000"/>
          </a:ln>
          <a:effectLst>
            <a:outerShdw sx="100000" sy="100000" kx="0" ky="0" algn="b" rotWithShape="0" blurRad="63500" dist="25400" dir="5400000">
              <a:srgbClr val="000000">
                <a:alpha val="50000"/>
              </a:srgbClr>
            </a:outerShdw>
          </a:effectLst>
        </p:spPr>
      </p:pic>
      <p:sp>
        <p:nvSpPr>
          <p:cNvPr id="1067" name="Metadata = FDO"/>
          <p:cNvSpPr/>
          <p:nvPr/>
        </p:nvSpPr>
        <p:spPr>
          <a:xfrm>
            <a:off x="9993815" y="2654871"/>
            <a:ext cx="2158697" cy="333701"/>
          </a:xfrm>
          <a:prstGeom prst="roundRect">
            <a:avLst>
              <a:gd name="adj" fmla="val 50000"/>
            </a:avLst>
          </a:prstGeom>
          <a:solidFill>
            <a:srgbClr val="B517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400">
                <a:solidFill>
                  <a:srgbClr val="FFFFFF"/>
                </a:solidFill>
                <a:latin typeface="Helvetica Neue Medium"/>
                <a:ea typeface="Helvetica Neue Medium"/>
                <a:cs typeface="Helvetica Neue Medium"/>
                <a:sym typeface="Helvetica Neue Medium"/>
              </a:defRPr>
            </a:lvl1pPr>
          </a:lstStyle>
          <a:p>
            <a:pPr/>
            <a:r>
              <a:t>Metadata = FDO</a:t>
            </a:r>
          </a:p>
        </p:txBody>
      </p:sp>
      <p:sp>
        <p:nvSpPr>
          <p:cNvPr id="1068" name="Generic templates"/>
          <p:cNvSpPr/>
          <p:nvPr/>
        </p:nvSpPr>
        <p:spPr>
          <a:xfrm>
            <a:off x="9993815" y="3048258"/>
            <a:ext cx="2158697" cy="333701"/>
          </a:xfrm>
          <a:prstGeom prst="roundRect">
            <a:avLst>
              <a:gd name="adj" fmla="val 50000"/>
            </a:avLst>
          </a:prstGeom>
          <a:solidFill>
            <a:srgbClr val="EE220C"/>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400">
                <a:solidFill>
                  <a:srgbClr val="FFFFFF"/>
                </a:solidFill>
                <a:latin typeface="Helvetica Neue Medium"/>
                <a:ea typeface="Helvetica Neue Medium"/>
                <a:cs typeface="Helvetica Neue Medium"/>
                <a:sym typeface="Helvetica Neue Medium"/>
              </a:defRPr>
            </a:lvl1pPr>
          </a:lstStyle>
          <a:p>
            <a:pPr/>
            <a:r>
              <a:t>Generic templates</a:t>
            </a:r>
          </a:p>
        </p:txBody>
      </p:sp>
      <p:sp>
        <p:nvSpPr>
          <p:cNvPr id="1069" name="Basic genomics"/>
          <p:cNvSpPr/>
          <p:nvPr/>
        </p:nvSpPr>
        <p:spPr>
          <a:xfrm>
            <a:off x="9993815" y="3443262"/>
            <a:ext cx="2158697" cy="333701"/>
          </a:xfrm>
          <a:prstGeom prst="roundRect">
            <a:avLst>
              <a:gd name="adj" fmla="val 50000"/>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400">
                <a:solidFill>
                  <a:srgbClr val="FFFFFF"/>
                </a:solidFill>
                <a:latin typeface="Helvetica Neue Medium"/>
                <a:ea typeface="Helvetica Neue Medium"/>
                <a:cs typeface="Helvetica Neue Medium"/>
                <a:sym typeface="Helvetica Neue Medium"/>
              </a:defRPr>
            </a:lvl1pPr>
          </a:lstStyle>
          <a:p>
            <a:pPr/>
            <a:r>
              <a:t>Basic genomics</a:t>
            </a:r>
          </a:p>
        </p:txBody>
      </p:sp>
      <p:sp>
        <p:nvSpPr>
          <p:cNvPr id="1070" name="Bioinformatics"/>
          <p:cNvSpPr/>
          <p:nvPr/>
        </p:nvSpPr>
        <p:spPr>
          <a:xfrm>
            <a:off x="9993815" y="3838267"/>
            <a:ext cx="2158697" cy="333701"/>
          </a:xfrm>
          <a:prstGeom prst="roundRect">
            <a:avLst>
              <a:gd name="adj" fmla="val 50000"/>
            </a:avLst>
          </a:prstGeom>
          <a:solidFill>
            <a:srgbClr val="F8BA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400">
                <a:solidFill>
                  <a:srgbClr val="FFFFFF"/>
                </a:solidFill>
                <a:latin typeface="Helvetica Neue Medium"/>
                <a:ea typeface="Helvetica Neue Medium"/>
                <a:cs typeface="Helvetica Neue Medium"/>
                <a:sym typeface="Helvetica Neue Medium"/>
              </a:defRPr>
            </a:lvl1pPr>
          </a:lstStyle>
          <a:p>
            <a:pPr/>
            <a:r>
              <a:t>Bioinformatics </a:t>
            </a:r>
          </a:p>
        </p:txBody>
      </p:sp>
      <p:sp>
        <p:nvSpPr>
          <p:cNvPr id="1071" name="RNA"/>
          <p:cNvSpPr/>
          <p:nvPr/>
        </p:nvSpPr>
        <p:spPr>
          <a:xfrm>
            <a:off x="9993815" y="4231653"/>
            <a:ext cx="2158697" cy="333701"/>
          </a:xfrm>
          <a:prstGeom prst="roundRect">
            <a:avLst>
              <a:gd name="adj" fmla="val 50000"/>
            </a:avLst>
          </a:prstGeom>
          <a:solidFill>
            <a:srgbClr val="F8BA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400">
                <a:solidFill>
                  <a:srgbClr val="FFFFFF"/>
                </a:solidFill>
                <a:latin typeface="Helvetica Neue Medium"/>
                <a:ea typeface="Helvetica Neue Medium"/>
                <a:cs typeface="Helvetica Neue Medium"/>
                <a:sym typeface="Helvetica Neue Medium"/>
              </a:defRPr>
            </a:lvl1pPr>
          </a:lstStyle>
          <a:p>
            <a:pPr/>
            <a:r>
              <a:t>RNA</a:t>
            </a:r>
          </a:p>
        </p:txBody>
      </p:sp>
      <p:pic>
        <p:nvPicPr>
          <p:cNvPr id="1072" name="Image" descr="Image"/>
          <p:cNvPicPr>
            <a:picLocks noChangeAspect="1"/>
          </p:cNvPicPr>
          <p:nvPr/>
        </p:nvPicPr>
        <p:blipFill>
          <a:blip r:embed="rId16">
            <a:extLst/>
          </a:blip>
          <a:stretch>
            <a:fillRect/>
          </a:stretch>
        </p:blipFill>
        <p:spPr>
          <a:xfrm>
            <a:off x="6395637" y="3859808"/>
            <a:ext cx="487262" cy="487262"/>
          </a:xfrm>
          <a:prstGeom prst="rect">
            <a:avLst/>
          </a:prstGeom>
          <a:ln w="12700">
            <a:miter lim="400000"/>
          </a:ln>
        </p:spPr>
      </p:pic>
      <p:sp>
        <p:nvSpPr>
          <p:cNvPr id="1073" name="Methods"/>
          <p:cNvSpPr/>
          <p:nvPr/>
        </p:nvSpPr>
        <p:spPr>
          <a:xfrm>
            <a:off x="9993815" y="4616525"/>
            <a:ext cx="2158697" cy="333701"/>
          </a:xfrm>
          <a:prstGeom prst="roundRect">
            <a:avLst>
              <a:gd name="adj" fmla="val 50000"/>
            </a:avLst>
          </a:prstGeom>
          <a:solidFill>
            <a:srgbClr val="F8BA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400">
                <a:solidFill>
                  <a:srgbClr val="FFFFFF"/>
                </a:solidFill>
                <a:latin typeface="Helvetica Neue Medium"/>
                <a:ea typeface="Helvetica Neue Medium"/>
                <a:cs typeface="Helvetica Neue Medium"/>
                <a:sym typeface="Helvetica Neue Medium"/>
              </a:defRPr>
            </a:lvl1pPr>
          </a:lstStyle>
          <a:p>
            <a:pPr/>
            <a:r>
              <a:t>Methods</a:t>
            </a:r>
          </a:p>
        </p:txBody>
      </p:sp>
      <p:sp>
        <p:nvSpPr>
          <p:cNvPr id="1074" name="LUMC instruments"/>
          <p:cNvSpPr/>
          <p:nvPr/>
        </p:nvSpPr>
        <p:spPr>
          <a:xfrm>
            <a:off x="9993815" y="5014988"/>
            <a:ext cx="2158697" cy="333701"/>
          </a:xfrm>
          <a:prstGeom prst="roundRect">
            <a:avLst>
              <a:gd name="adj" fmla="val 50000"/>
            </a:avLst>
          </a:prstGeom>
          <a:solidFill>
            <a:srgbClr val="F8BA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400">
                <a:solidFill>
                  <a:srgbClr val="FFFFFF"/>
                </a:solidFill>
                <a:latin typeface="Helvetica Neue Medium"/>
                <a:ea typeface="Helvetica Neue Medium"/>
                <a:cs typeface="Helvetica Neue Medium"/>
                <a:sym typeface="Helvetica Neue Medium"/>
              </a:defRPr>
            </a:lvl1pPr>
          </a:lstStyle>
          <a:p>
            <a:pPr/>
            <a:r>
              <a:t>LUMC instruments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78" name="Image" descr="Image"/>
          <p:cNvPicPr>
            <a:picLocks noChangeAspect="1"/>
          </p:cNvPicPr>
          <p:nvPr/>
        </p:nvPicPr>
        <p:blipFill>
          <a:blip r:embed="rId2">
            <a:extLst/>
          </a:blip>
          <a:stretch>
            <a:fillRect/>
          </a:stretch>
        </p:blipFill>
        <p:spPr>
          <a:xfrm>
            <a:off x="402287" y="1161634"/>
            <a:ext cx="12200226" cy="7430332"/>
          </a:xfrm>
          <a:prstGeom prst="rect">
            <a:avLst/>
          </a:prstGeom>
          <a:ln w="12700">
            <a:miter lim="400000"/>
          </a:ln>
        </p:spPr>
      </p:pic>
      <p:sp>
        <p:nvSpPr>
          <p:cNvPr id="1079" name="Thank you!…"/>
          <p:cNvSpPr txBox="1"/>
          <p:nvPr/>
        </p:nvSpPr>
        <p:spPr>
          <a:xfrm>
            <a:off x="2191541" y="521828"/>
            <a:ext cx="8621713" cy="9131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5000"/>
            </a:pPr>
          </a:p>
          <a:p>
            <a:pPr>
              <a:defRPr b="1" sz="5000"/>
            </a:pPr>
            <a:r>
              <a:t>Thank you!</a:t>
            </a:r>
          </a:p>
          <a:p>
            <a:pPr>
              <a:defRPr b="1" sz="5000"/>
            </a:pPr>
          </a:p>
          <a:p>
            <a:pPr>
              <a:defRPr b="1" sz="5000"/>
            </a:pPr>
            <a:r>
              <a:t>and </a:t>
            </a:r>
          </a:p>
          <a:p>
            <a:pPr>
              <a:defRPr sz="3600">
                <a:latin typeface="Helvetica Light"/>
                <a:ea typeface="Helvetica Light"/>
                <a:cs typeface="Helvetica Light"/>
                <a:sym typeface="Helvetica Light"/>
              </a:defRPr>
            </a:pPr>
          </a:p>
          <a:p>
            <a:pPr>
              <a:defRPr sz="3600">
                <a:latin typeface="Helvetica Light"/>
                <a:ea typeface="Helvetica Light"/>
                <a:cs typeface="Helvetica Light"/>
                <a:sym typeface="Helvetica Light"/>
              </a:defRPr>
            </a:pPr>
          </a:p>
          <a:p>
            <a:pPr>
              <a:defRPr b="1" sz="6400">
                <a:solidFill>
                  <a:srgbClr val="C82506"/>
                </a:solidFill>
              </a:defRPr>
            </a:pPr>
          </a:p>
          <a:p>
            <a:pPr>
              <a:defRPr b="1" sz="6400">
                <a:solidFill>
                  <a:srgbClr val="C82506"/>
                </a:solidFill>
              </a:defRPr>
            </a:pPr>
          </a:p>
          <a:p>
            <a:pPr>
              <a:defRPr b="1" sz="6400">
                <a:solidFill>
                  <a:srgbClr val="C82506"/>
                </a:solidFill>
              </a:defRPr>
            </a:pPr>
          </a:p>
          <a:p>
            <a:pPr>
              <a:defRPr b="1" sz="6400">
                <a:solidFill>
                  <a:srgbClr val="C82506"/>
                </a:solidFill>
              </a:defRPr>
            </a:pPr>
          </a:p>
          <a:p>
            <a:pPr>
              <a:defRPr b="1" i="1" sz="6400">
                <a:solidFill>
                  <a:srgbClr val="C82506"/>
                </a:solidFill>
              </a:defRPr>
            </a:pPr>
            <a:r>
              <a:t>’see you at your data’</a:t>
            </a:r>
            <a:r>
              <a:rPr i="0"/>
              <a:t>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2" name="Image" descr="Image"/>
          <p:cNvPicPr>
            <a:picLocks noChangeAspect="1"/>
          </p:cNvPicPr>
          <p:nvPr/>
        </p:nvPicPr>
        <p:blipFill>
          <a:blip r:embed="rId2">
            <a:extLst/>
          </a:blip>
          <a:stretch>
            <a:fillRect/>
          </a:stretch>
        </p:blipFill>
        <p:spPr>
          <a:xfrm>
            <a:off x="1652241" y="436988"/>
            <a:ext cx="1173514" cy="1118705"/>
          </a:xfrm>
          <a:prstGeom prst="rect">
            <a:avLst/>
          </a:prstGeom>
          <a:ln w="12700">
            <a:miter lim="400000"/>
          </a:ln>
        </p:spPr>
      </p:pic>
      <p:pic>
        <p:nvPicPr>
          <p:cNvPr id="303" name="Image" descr="Image"/>
          <p:cNvPicPr>
            <a:picLocks noChangeAspect="1"/>
          </p:cNvPicPr>
          <p:nvPr/>
        </p:nvPicPr>
        <p:blipFill>
          <a:blip r:embed="rId3">
            <a:extLst/>
          </a:blip>
          <a:stretch>
            <a:fillRect/>
          </a:stretch>
        </p:blipFill>
        <p:spPr>
          <a:xfrm>
            <a:off x="0" y="2776575"/>
            <a:ext cx="13004802" cy="6969240"/>
          </a:xfrm>
          <a:prstGeom prst="rect">
            <a:avLst/>
          </a:prstGeom>
          <a:ln w="12700">
            <a:miter lim="400000"/>
          </a:ln>
        </p:spPr>
      </p:pic>
      <p:sp>
        <p:nvSpPr>
          <p:cNvPr id="304" name="Distributed learning by VM’s"/>
          <p:cNvSpPr txBox="1"/>
          <p:nvPr/>
        </p:nvSpPr>
        <p:spPr>
          <a:xfrm>
            <a:off x="3075113" y="672490"/>
            <a:ext cx="627065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600">
                <a:solidFill>
                  <a:srgbClr val="164F86"/>
                </a:solidFill>
              </a:defRPr>
            </a:lvl1pPr>
          </a:lstStyle>
          <a:p>
            <a:pPr/>
            <a:r>
              <a:t>Distributed learning by VM’s</a:t>
            </a:r>
          </a:p>
        </p:txBody>
      </p:sp>
      <p:pic>
        <p:nvPicPr>
          <p:cNvPr id="305" name="Image" descr="Image"/>
          <p:cNvPicPr>
            <a:picLocks noChangeAspect="1"/>
          </p:cNvPicPr>
          <p:nvPr/>
        </p:nvPicPr>
        <p:blipFill>
          <a:blip r:embed="rId4">
            <a:extLst/>
          </a:blip>
          <a:stretch>
            <a:fillRect/>
          </a:stretch>
        </p:blipFill>
        <p:spPr>
          <a:xfrm flipH="1" rot="10800000">
            <a:off x="4302578" y="1532619"/>
            <a:ext cx="4399644" cy="123190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FAIR…"/>
          <p:cNvSpPr txBox="1"/>
          <p:nvPr/>
        </p:nvSpPr>
        <p:spPr>
          <a:xfrm>
            <a:off x="2746518" y="1307953"/>
            <a:ext cx="2315109" cy="8083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400">
                <a:solidFill>
                  <a:srgbClr val="0076BA"/>
                </a:solidFill>
                <a:latin typeface="+mj-lt"/>
                <a:ea typeface="+mj-ea"/>
                <a:cs typeface="+mj-cs"/>
                <a:sym typeface="Helvetica Neue"/>
              </a:defRPr>
            </a:pPr>
            <a:r>
              <a:t>FAIR</a:t>
            </a:r>
          </a:p>
          <a:p>
            <a:pPr>
              <a:defRPr b="1" sz="1200">
                <a:solidFill>
                  <a:srgbClr val="B51700"/>
                </a:solidFill>
                <a:latin typeface="+mj-lt"/>
                <a:ea typeface="+mj-ea"/>
                <a:cs typeface="+mj-cs"/>
                <a:sym typeface="Helvetica Neue"/>
              </a:defRPr>
            </a:pPr>
            <a:r>
              <a:t>Machines know what it means</a:t>
            </a:r>
          </a:p>
        </p:txBody>
      </p:sp>
      <p:pic>
        <p:nvPicPr>
          <p:cNvPr id="308" name="Image" descr="Image"/>
          <p:cNvPicPr>
            <a:picLocks noChangeAspect="1"/>
          </p:cNvPicPr>
          <p:nvPr/>
        </p:nvPicPr>
        <p:blipFill>
          <a:blip r:embed="rId3">
            <a:extLst/>
          </a:blip>
          <a:stretch>
            <a:fillRect/>
          </a:stretch>
        </p:blipFill>
        <p:spPr>
          <a:xfrm>
            <a:off x="10788027" y="2732260"/>
            <a:ext cx="798050" cy="798049"/>
          </a:xfrm>
          <a:prstGeom prst="rect">
            <a:avLst/>
          </a:prstGeom>
          <a:ln w="12700">
            <a:miter lim="400000"/>
          </a:ln>
        </p:spPr>
      </p:pic>
      <p:sp>
        <p:nvSpPr>
          <p:cNvPr id="309" name="Digital/physical  Resource/Object /Construct"/>
          <p:cNvSpPr txBox="1"/>
          <p:nvPr/>
        </p:nvSpPr>
        <p:spPr>
          <a:xfrm>
            <a:off x="8918406" y="2582791"/>
            <a:ext cx="3373833" cy="2876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200">
                <a:latin typeface="+mj-lt"/>
                <a:ea typeface="+mj-ea"/>
                <a:cs typeface="+mj-cs"/>
                <a:sym typeface="Helvetica Neue"/>
              </a:defRPr>
            </a:lvl1pPr>
          </a:lstStyle>
          <a:p>
            <a:pPr/>
            <a:r>
              <a:t>Digital/physical  Resource/Object /Construct</a:t>
            </a:r>
          </a:p>
        </p:txBody>
      </p:sp>
      <p:pic>
        <p:nvPicPr>
          <p:cNvPr id="310" name="Image" descr="Image"/>
          <p:cNvPicPr>
            <a:picLocks noChangeAspect="1"/>
          </p:cNvPicPr>
          <p:nvPr/>
        </p:nvPicPr>
        <p:blipFill>
          <a:blip r:embed="rId4">
            <a:extLst/>
          </a:blip>
          <a:stretch>
            <a:fillRect/>
          </a:stretch>
        </p:blipFill>
        <p:spPr>
          <a:xfrm>
            <a:off x="10235722" y="2820388"/>
            <a:ext cx="586801" cy="621793"/>
          </a:xfrm>
          <a:prstGeom prst="rect">
            <a:avLst/>
          </a:prstGeom>
          <a:ln w="12700">
            <a:miter lim="400000"/>
          </a:ln>
        </p:spPr>
      </p:pic>
      <p:pic>
        <p:nvPicPr>
          <p:cNvPr id="311" name="Image" descr="Image"/>
          <p:cNvPicPr>
            <a:picLocks noChangeAspect="1"/>
          </p:cNvPicPr>
          <p:nvPr/>
        </p:nvPicPr>
        <p:blipFill>
          <a:blip r:embed="rId5">
            <a:extLst/>
          </a:blip>
          <a:stretch>
            <a:fillRect/>
          </a:stretch>
        </p:blipFill>
        <p:spPr>
          <a:xfrm>
            <a:off x="8913381" y="2820388"/>
            <a:ext cx="621793" cy="621793"/>
          </a:xfrm>
          <a:prstGeom prst="rect">
            <a:avLst/>
          </a:prstGeom>
          <a:ln w="12700">
            <a:miter lim="400000"/>
          </a:ln>
        </p:spPr>
      </p:pic>
      <p:pic>
        <p:nvPicPr>
          <p:cNvPr id="312" name="Image" descr="Image"/>
          <p:cNvPicPr>
            <a:picLocks noChangeAspect="1"/>
          </p:cNvPicPr>
          <p:nvPr/>
        </p:nvPicPr>
        <p:blipFill>
          <a:blip r:embed="rId6">
            <a:extLst/>
          </a:blip>
          <a:stretch>
            <a:fillRect/>
          </a:stretch>
        </p:blipFill>
        <p:spPr>
          <a:xfrm>
            <a:off x="9604747" y="2841091"/>
            <a:ext cx="586801" cy="580387"/>
          </a:xfrm>
          <a:prstGeom prst="rect">
            <a:avLst/>
          </a:prstGeom>
          <a:ln w="12700">
            <a:miter lim="400000"/>
          </a:ln>
        </p:spPr>
      </p:pic>
      <p:pic>
        <p:nvPicPr>
          <p:cNvPr id="313" name="Image" descr="Image"/>
          <p:cNvPicPr>
            <a:picLocks noChangeAspect="1"/>
          </p:cNvPicPr>
          <p:nvPr/>
        </p:nvPicPr>
        <p:blipFill>
          <a:blip r:embed="rId7">
            <a:extLst/>
          </a:blip>
          <a:stretch>
            <a:fillRect/>
          </a:stretch>
        </p:blipFill>
        <p:spPr>
          <a:xfrm>
            <a:off x="11497671" y="2913086"/>
            <a:ext cx="572213" cy="436397"/>
          </a:xfrm>
          <a:prstGeom prst="rect">
            <a:avLst/>
          </a:prstGeom>
          <a:ln w="12700">
            <a:miter lim="400000"/>
          </a:ln>
        </p:spPr>
      </p:pic>
      <p:pic>
        <p:nvPicPr>
          <p:cNvPr id="314" name="Image" descr="Image"/>
          <p:cNvPicPr>
            <a:picLocks noChangeAspect="1"/>
          </p:cNvPicPr>
          <p:nvPr/>
        </p:nvPicPr>
        <p:blipFill>
          <a:blip r:embed="rId8">
            <a:extLst/>
          </a:blip>
          <a:stretch>
            <a:fillRect/>
          </a:stretch>
        </p:blipFill>
        <p:spPr>
          <a:xfrm>
            <a:off x="12043533" y="2913086"/>
            <a:ext cx="436396" cy="436397"/>
          </a:xfrm>
          <a:prstGeom prst="rect">
            <a:avLst/>
          </a:prstGeom>
          <a:ln w="12700">
            <a:miter lim="400000"/>
          </a:ln>
        </p:spPr>
      </p:pic>
      <p:pic>
        <p:nvPicPr>
          <p:cNvPr id="315" name="Image" descr="Image"/>
          <p:cNvPicPr>
            <a:picLocks noChangeAspect="1"/>
          </p:cNvPicPr>
          <p:nvPr/>
        </p:nvPicPr>
        <p:blipFill>
          <a:blip r:embed="rId9">
            <a:extLst/>
          </a:blip>
          <a:stretch>
            <a:fillRect/>
          </a:stretch>
        </p:blipFill>
        <p:spPr>
          <a:xfrm>
            <a:off x="1959048" y="5252705"/>
            <a:ext cx="6159501" cy="3632201"/>
          </a:xfrm>
          <a:prstGeom prst="rect">
            <a:avLst/>
          </a:prstGeom>
          <a:ln w="12700">
            <a:miter lim="400000"/>
          </a:ln>
        </p:spPr>
      </p:pic>
      <p:sp>
        <p:nvSpPr>
          <p:cNvPr id="348" name="Connection Line"/>
          <p:cNvSpPr/>
          <p:nvPr/>
        </p:nvSpPr>
        <p:spPr>
          <a:xfrm>
            <a:off x="8229835" y="3784204"/>
            <a:ext cx="3655075" cy="4811104"/>
          </a:xfrm>
          <a:custGeom>
            <a:avLst/>
            <a:gdLst/>
            <a:ahLst/>
            <a:cxnLst>
              <a:cxn ang="0">
                <a:pos x="wd2" y="hd2"/>
              </a:cxn>
              <a:cxn ang="5400000">
                <a:pos x="wd2" y="hd2"/>
              </a:cxn>
              <a:cxn ang="10800000">
                <a:pos x="wd2" y="hd2"/>
              </a:cxn>
              <a:cxn ang="16200000">
                <a:pos x="wd2" y="hd2"/>
              </a:cxn>
            </a:cxnLst>
            <a:rect l="0" t="0" r="r" b="b"/>
            <a:pathLst>
              <a:path w="20985" h="21600" fill="norm" stroke="1" extrusionOk="0">
                <a:moveTo>
                  <a:pt x="0" y="21600"/>
                </a:moveTo>
                <a:cubicBezTo>
                  <a:pt x="14619" y="20236"/>
                  <a:pt x="21600" y="13036"/>
                  <a:pt x="20943" y="0"/>
                </a:cubicBezTo>
              </a:path>
            </a:pathLst>
          </a:custGeom>
          <a:ln w="25400">
            <a:solidFill>
              <a:srgbClr val="1DB100"/>
            </a:solidFill>
            <a:prstDash val="sysDot"/>
            <a:miter lim="400000"/>
          </a:ln>
        </p:spPr>
        <p:txBody>
          <a:bodyPr/>
          <a:lstStyle/>
          <a:p>
            <a:pPr/>
          </a:p>
        </p:txBody>
      </p:sp>
      <p:grpSp>
        <p:nvGrpSpPr>
          <p:cNvPr id="322" name="Group"/>
          <p:cNvGrpSpPr/>
          <p:nvPr/>
        </p:nvGrpSpPr>
        <p:grpSpPr>
          <a:xfrm>
            <a:off x="3282074" y="2584070"/>
            <a:ext cx="1573177" cy="1574781"/>
            <a:chOff x="0" y="0"/>
            <a:chExt cx="1573176" cy="1574780"/>
          </a:xfrm>
        </p:grpSpPr>
        <p:grpSp>
          <p:nvGrpSpPr>
            <p:cNvPr id="319" name="Group"/>
            <p:cNvGrpSpPr/>
            <p:nvPr/>
          </p:nvGrpSpPr>
          <p:grpSpPr>
            <a:xfrm>
              <a:off x="348240" y="0"/>
              <a:ext cx="798050" cy="1062118"/>
              <a:chOff x="0" y="0"/>
              <a:chExt cx="798048" cy="1062117"/>
            </a:xfrm>
          </p:grpSpPr>
          <p:pic>
            <p:nvPicPr>
              <p:cNvPr id="317" name="Image" descr="Image"/>
              <p:cNvPicPr>
                <a:picLocks noChangeAspect="1"/>
              </p:cNvPicPr>
              <p:nvPr/>
            </p:nvPicPr>
            <p:blipFill>
              <a:blip r:embed="rId10">
                <a:extLst/>
              </a:blip>
              <a:stretch>
                <a:fillRect/>
              </a:stretch>
            </p:blipFill>
            <p:spPr>
              <a:xfrm>
                <a:off x="0" y="264068"/>
                <a:ext cx="798049" cy="798050"/>
              </a:xfrm>
              <a:prstGeom prst="rect">
                <a:avLst/>
              </a:prstGeom>
              <a:ln w="12700" cap="flat">
                <a:noFill/>
                <a:miter lim="400000"/>
              </a:ln>
              <a:effectLst/>
            </p:spPr>
          </p:pic>
          <p:sp>
            <p:nvSpPr>
              <p:cNvPr id="318" name="?"/>
              <p:cNvSpPr txBox="1"/>
              <p:nvPr/>
            </p:nvSpPr>
            <p:spPr>
              <a:xfrm>
                <a:off x="275934" y="-1"/>
                <a:ext cx="283770" cy="46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solidFill>
                      <a:srgbClr val="004D80"/>
                    </a:solidFill>
                    <a:latin typeface="+mj-lt"/>
                    <a:ea typeface="+mj-ea"/>
                    <a:cs typeface="+mj-cs"/>
                    <a:sym typeface="Helvetica Neue"/>
                  </a:defRPr>
                </a:lvl1pPr>
              </a:lstStyle>
              <a:p>
                <a:pPr/>
                <a:r>
                  <a:t>?</a:t>
                </a:r>
              </a:p>
            </p:txBody>
          </p:sp>
        </p:grpSp>
        <p:sp>
          <p:nvSpPr>
            <p:cNvPr id="320" name="what (type) is it?"/>
            <p:cNvSpPr txBox="1"/>
            <p:nvPr/>
          </p:nvSpPr>
          <p:spPr>
            <a:xfrm>
              <a:off x="146961" y="1098821"/>
              <a:ext cx="1200608" cy="2626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1100">
                  <a:solidFill>
                    <a:srgbClr val="0076BA"/>
                  </a:solidFill>
                  <a:latin typeface="+mj-lt"/>
                  <a:ea typeface="+mj-ea"/>
                  <a:cs typeface="+mj-cs"/>
                  <a:sym typeface="Helvetica Neue"/>
                </a:defRPr>
              </a:lvl1pPr>
            </a:lstStyle>
            <a:p>
              <a:pPr/>
              <a:r>
                <a:t>what (type) is it?</a:t>
              </a:r>
            </a:p>
          </p:txBody>
        </p:sp>
        <p:sp>
          <p:nvSpPr>
            <p:cNvPr id="321" name="Oval"/>
            <p:cNvSpPr/>
            <p:nvPr/>
          </p:nvSpPr>
          <p:spPr>
            <a:xfrm>
              <a:off x="0" y="8711"/>
              <a:ext cx="1573177" cy="1566070"/>
            </a:xfrm>
            <a:prstGeom prst="ellipse">
              <a:avLst/>
            </a:prstGeom>
            <a:noFill/>
            <a:ln w="25400" cap="flat">
              <a:solidFill>
                <a:srgbClr val="FF93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sp>
        <p:nvSpPr>
          <p:cNvPr id="323" name="Line"/>
          <p:cNvSpPr/>
          <p:nvPr/>
        </p:nvSpPr>
        <p:spPr>
          <a:xfrm flipH="1">
            <a:off x="4068662" y="4167222"/>
            <a:ext cx="1" cy="2463017"/>
          </a:xfrm>
          <a:prstGeom prst="line">
            <a:avLst/>
          </a:prstGeom>
          <a:ln w="25400">
            <a:solidFill>
              <a:srgbClr val="FF9300"/>
            </a:solidFill>
            <a:miter lim="400000"/>
            <a:tailEnd type="triangle"/>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sp>
        <p:nvSpPr>
          <p:cNvPr id="324" name="Semantic descriptions…"/>
          <p:cNvSpPr txBox="1"/>
          <p:nvPr/>
        </p:nvSpPr>
        <p:spPr>
          <a:xfrm>
            <a:off x="243185" y="5518728"/>
            <a:ext cx="1594562" cy="427749"/>
          </a:xfrm>
          <a:prstGeom prst="rect">
            <a:avLst/>
          </a:prstGeom>
          <a:solidFill>
            <a:srgbClr val="56C1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100">
                <a:solidFill>
                  <a:srgbClr val="FFFFFF"/>
                </a:solidFill>
                <a:latin typeface="Helvetica Neue Medium"/>
                <a:ea typeface="Helvetica Neue Medium"/>
                <a:cs typeface="Helvetica Neue Medium"/>
                <a:sym typeface="Helvetica Neue Medium"/>
              </a:defRPr>
            </a:pPr>
            <a:r>
              <a:t>Semantic descriptions</a:t>
            </a:r>
          </a:p>
          <a:p>
            <a:pPr>
              <a:defRPr sz="1100">
                <a:solidFill>
                  <a:srgbClr val="FFFFFF"/>
                </a:solidFill>
                <a:latin typeface="Helvetica Neue Medium"/>
                <a:ea typeface="Helvetica Neue Medium"/>
                <a:cs typeface="Helvetica Neue Medium"/>
                <a:sym typeface="Helvetica Neue Medium"/>
              </a:defRPr>
            </a:pPr>
            <a:r>
              <a:t>Types/operations</a:t>
            </a:r>
          </a:p>
        </p:txBody>
      </p:sp>
      <p:grpSp>
        <p:nvGrpSpPr>
          <p:cNvPr id="330" name="Group"/>
          <p:cNvGrpSpPr/>
          <p:nvPr/>
        </p:nvGrpSpPr>
        <p:grpSpPr>
          <a:xfrm>
            <a:off x="330078" y="2584070"/>
            <a:ext cx="1573177" cy="1574781"/>
            <a:chOff x="0" y="0"/>
            <a:chExt cx="1573176" cy="1574780"/>
          </a:xfrm>
        </p:grpSpPr>
        <p:grpSp>
          <p:nvGrpSpPr>
            <p:cNvPr id="327" name="Group"/>
            <p:cNvGrpSpPr/>
            <p:nvPr/>
          </p:nvGrpSpPr>
          <p:grpSpPr>
            <a:xfrm>
              <a:off x="348240" y="0"/>
              <a:ext cx="798050" cy="1062118"/>
              <a:chOff x="0" y="0"/>
              <a:chExt cx="798048" cy="1062117"/>
            </a:xfrm>
          </p:grpSpPr>
          <p:pic>
            <p:nvPicPr>
              <p:cNvPr id="325" name="Image" descr="Image"/>
              <p:cNvPicPr>
                <a:picLocks noChangeAspect="1"/>
              </p:cNvPicPr>
              <p:nvPr/>
            </p:nvPicPr>
            <p:blipFill>
              <a:blip r:embed="rId10">
                <a:extLst/>
              </a:blip>
              <a:stretch>
                <a:fillRect/>
              </a:stretch>
            </p:blipFill>
            <p:spPr>
              <a:xfrm>
                <a:off x="0" y="264068"/>
                <a:ext cx="798049" cy="798050"/>
              </a:xfrm>
              <a:prstGeom prst="rect">
                <a:avLst/>
              </a:prstGeom>
              <a:ln w="12700" cap="flat">
                <a:noFill/>
                <a:miter lim="400000"/>
              </a:ln>
              <a:effectLst/>
            </p:spPr>
          </p:pic>
          <p:sp>
            <p:nvSpPr>
              <p:cNvPr id="326" name="?"/>
              <p:cNvSpPr txBox="1"/>
              <p:nvPr/>
            </p:nvSpPr>
            <p:spPr>
              <a:xfrm>
                <a:off x="275934" y="-1"/>
                <a:ext cx="283770" cy="46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solidFill>
                      <a:srgbClr val="004D80"/>
                    </a:solidFill>
                    <a:latin typeface="+mj-lt"/>
                    <a:ea typeface="+mj-ea"/>
                    <a:cs typeface="+mj-cs"/>
                    <a:sym typeface="Helvetica Neue"/>
                  </a:defRPr>
                </a:lvl1pPr>
              </a:lstStyle>
              <a:p>
                <a:pPr/>
                <a:r>
                  <a:t>?</a:t>
                </a:r>
              </a:p>
            </p:txBody>
          </p:sp>
        </p:grpSp>
        <p:sp>
          <p:nvSpPr>
            <p:cNvPr id="328" name="what operations…"/>
            <p:cNvSpPr txBox="1"/>
            <p:nvPr/>
          </p:nvSpPr>
          <p:spPr>
            <a:xfrm>
              <a:off x="131384" y="1016271"/>
              <a:ext cx="1231762" cy="427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1" sz="1100">
                  <a:solidFill>
                    <a:srgbClr val="0076BA"/>
                  </a:solidFill>
                  <a:latin typeface="+mj-lt"/>
                  <a:ea typeface="+mj-ea"/>
                  <a:cs typeface="+mj-cs"/>
                  <a:sym typeface="Helvetica Neue"/>
                </a:defRPr>
              </a:pPr>
              <a:r>
                <a:t>what operations</a:t>
              </a:r>
            </a:p>
            <a:p>
              <a:pPr>
                <a:defRPr b="1" sz="1100">
                  <a:solidFill>
                    <a:srgbClr val="0076BA"/>
                  </a:solidFill>
                  <a:latin typeface="+mj-lt"/>
                  <a:ea typeface="+mj-ea"/>
                  <a:cs typeface="+mj-cs"/>
                  <a:sym typeface="Helvetica Neue"/>
                </a:defRPr>
              </a:pPr>
              <a:r>
                <a:t>are possible?</a:t>
              </a:r>
            </a:p>
          </p:txBody>
        </p:sp>
        <p:sp>
          <p:nvSpPr>
            <p:cNvPr id="329" name="Oval"/>
            <p:cNvSpPr/>
            <p:nvPr/>
          </p:nvSpPr>
          <p:spPr>
            <a:xfrm>
              <a:off x="0" y="8711"/>
              <a:ext cx="1573177" cy="1566070"/>
            </a:xfrm>
            <a:prstGeom prst="ellipse">
              <a:avLst/>
            </a:prstGeom>
            <a:noFill/>
            <a:ln w="25400" cap="flat">
              <a:solidFill>
                <a:srgbClr val="FF93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sp>
        <p:nvSpPr>
          <p:cNvPr id="331" name="Line"/>
          <p:cNvSpPr/>
          <p:nvPr/>
        </p:nvSpPr>
        <p:spPr>
          <a:xfrm flipH="1">
            <a:off x="1116665" y="4162354"/>
            <a:ext cx="1" cy="1251092"/>
          </a:xfrm>
          <a:prstGeom prst="line">
            <a:avLst/>
          </a:prstGeom>
          <a:ln w="25400">
            <a:solidFill>
              <a:srgbClr val="FF9300"/>
            </a:solidFill>
            <a:miter lim="400000"/>
            <a:tailEnd type="triangle"/>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grpSp>
        <p:nvGrpSpPr>
          <p:cNvPr id="337" name="Group"/>
          <p:cNvGrpSpPr/>
          <p:nvPr/>
        </p:nvGrpSpPr>
        <p:grpSpPr>
          <a:xfrm>
            <a:off x="6017690" y="2584070"/>
            <a:ext cx="1573177" cy="1574781"/>
            <a:chOff x="0" y="0"/>
            <a:chExt cx="1573176" cy="1574780"/>
          </a:xfrm>
        </p:grpSpPr>
        <p:grpSp>
          <p:nvGrpSpPr>
            <p:cNvPr id="334" name="Group"/>
            <p:cNvGrpSpPr/>
            <p:nvPr/>
          </p:nvGrpSpPr>
          <p:grpSpPr>
            <a:xfrm>
              <a:off x="348240" y="0"/>
              <a:ext cx="798050" cy="1062118"/>
              <a:chOff x="0" y="0"/>
              <a:chExt cx="798048" cy="1062117"/>
            </a:xfrm>
          </p:grpSpPr>
          <p:pic>
            <p:nvPicPr>
              <p:cNvPr id="332" name="Image" descr="Image"/>
              <p:cNvPicPr>
                <a:picLocks noChangeAspect="1"/>
              </p:cNvPicPr>
              <p:nvPr/>
            </p:nvPicPr>
            <p:blipFill>
              <a:blip r:embed="rId10">
                <a:extLst/>
              </a:blip>
              <a:stretch>
                <a:fillRect/>
              </a:stretch>
            </p:blipFill>
            <p:spPr>
              <a:xfrm>
                <a:off x="0" y="264068"/>
                <a:ext cx="798049" cy="798050"/>
              </a:xfrm>
              <a:prstGeom prst="rect">
                <a:avLst/>
              </a:prstGeom>
              <a:ln w="12700" cap="flat">
                <a:noFill/>
                <a:miter lim="400000"/>
              </a:ln>
              <a:effectLst/>
            </p:spPr>
          </p:pic>
          <p:sp>
            <p:nvSpPr>
              <p:cNvPr id="333" name="?"/>
              <p:cNvSpPr txBox="1"/>
              <p:nvPr/>
            </p:nvSpPr>
            <p:spPr>
              <a:xfrm>
                <a:off x="275934" y="-1"/>
                <a:ext cx="283770" cy="46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solidFill>
                      <a:srgbClr val="004D80"/>
                    </a:solidFill>
                    <a:latin typeface="+mj-lt"/>
                    <a:ea typeface="+mj-ea"/>
                    <a:cs typeface="+mj-cs"/>
                    <a:sym typeface="Helvetica Neue"/>
                  </a:defRPr>
                </a:lvl1pPr>
              </a:lstStyle>
              <a:p>
                <a:pPr/>
                <a:r>
                  <a:t>?</a:t>
                </a:r>
              </a:p>
            </p:txBody>
          </p:sp>
        </p:grpSp>
        <p:sp>
          <p:nvSpPr>
            <p:cNvPr id="335" name="what operations…"/>
            <p:cNvSpPr txBox="1"/>
            <p:nvPr/>
          </p:nvSpPr>
          <p:spPr>
            <a:xfrm>
              <a:off x="111966" y="1016271"/>
              <a:ext cx="1270598" cy="427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1" sz="1100">
                  <a:solidFill>
                    <a:srgbClr val="0076BA"/>
                  </a:solidFill>
                  <a:latin typeface="+mj-lt"/>
                  <a:ea typeface="+mj-ea"/>
                  <a:cs typeface="+mj-cs"/>
                  <a:sym typeface="Helvetica Neue"/>
                </a:defRPr>
              </a:pPr>
              <a:r>
                <a:t>what operations </a:t>
              </a:r>
            </a:p>
            <a:p>
              <a:pPr>
                <a:defRPr b="1" sz="1100">
                  <a:solidFill>
                    <a:srgbClr val="0076BA"/>
                  </a:solidFill>
                  <a:latin typeface="+mj-lt"/>
                  <a:ea typeface="+mj-ea"/>
                  <a:cs typeface="+mj-cs"/>
                  <a:sym typeface="Helvetica Neue"/>
                </a:defRPr>
              </a:pPr>
              <a:r>
                <a:t>are allowed?</a:t>
              </a:r>
            </a:p>
          </p:txBody>
        </p:sp>
        <p:sp>
          <p:nvSpPr>
            <p:cNvPr id="336" name="Oval"/>
            <p:cNvSpPr/>
            <p:nvPr/>
          </p:nvSpPr>
          <p:spPr>
            <a:xfrm>
              <a:off x="0" y="8711"/>
              <a:ext cx="1573177" cy="1566070"/>
            </a:xfrm>
            <a:prstGeom prst="ellipse">
              <a:avLst/>
            </a:prstGeom>
            <a:noFill/>
            <a:ln w="25400" cap="flat">
              <a:solidFill>
                <a:srgbClr val="FF93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sp>
        <p:nvSpPr>
          <p:cNvPr id="338" name="Line"/>
          <p:cNvSpPr/>
          <p:nvPr/>
        </p:nvSpPr>
        <p:spPr>
          <a:xfrm>
            <a:off x="6847720" y="4137217"/>
            <a:ext cx="1" cy="1192916"/>
          </a:xfrm>
          <a:prstGeom prst="line">
            <a:avLst/>
          </a:prstGeom>
          <a:ln w="25400">
            <a:solidFill>
              <a:srgbClr val="FF9300"/>
            </a:solidFill>
            <a:miter lim="400000"/>
            <a:tailEnd type="triangle"/>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sp>
        <p:nvSpPr>
          <p:cNvPr id="339" name="Line"/>
          <p:cNvSpPr/>
          <p:nvPr/>
        </p:nvSpPr>
        <p:spPr>
          <a:xfrm>
            <a:off x="4746162" y="3942524"/>
            <a:ext cx="1973802" cy="1345951"/>
          </a:xfrm>
          <a:prstGeom prst="line">
            <a:avLst/>
          </a:prstGeom>
          <a:ln w="25400">
            <a:solidFill>
              <a:srgbClr val="FF9300"/>
            </a:solidFill>
            <a:miter lim="400000"/>
            <a:tailEnd type="triangle"/>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sp>
        <p:nvSpPr>
          <p:cNvPr id="340" name="Line"/>
          <p:cNvSpPr/>
          <p:nvPr/>
        </p:nvSpPr>
        <p:spPr>
          <a:xfrm flipH="1" flipV="1">
            <a:off x="1839792" y="5775881"/>
            <a:ext cx="1801320" cy="1044187"/>
          </a:xfrm>
          <a:prstGeom prst="line">
            <a:avLst/>
          </a:prstGeom>
          <a:ln w="25400">
            <a:solidFill>
              <a:schemeClr val="accent1"/>
            </a:solidFill>
            <a:prstDash val="sysDot"/>
            <a:miter lim="400000"/>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sp>
        <p:nvSpPr>
          <p:cNvPr id="349" name="Connection Line"/>
          <p:cNvSpPr/>
          <p:nvPr/>
        </p:nvSpPr>
        <p:spPr>
          <a:xfrm>
            <a:off x="4129764" y="4318034"/>
            <a:ext cx="1088981" cy="672170"/>
          </a:xfrm>
          <a:custGeom>
            <a:avLst/>
            <a:gdLst/>
            <a:ahLst/>
            <a:cxnLst>
              <a:cxn ang="0">
                <a:pos x="wd2" y="hd2"/>
              </a:cxn>
              <a:cxn ang="5400000">
                <a:pos x="wd2" y="hd2"/>
              </a:cxn>
              <a:cxn ang="10800000">
                <a:pos x="wd2" y="hd2"/>
              </a:cxn>
              <a:cxn ang="16200000">
                <a:pos x="wd2" y="hd2"/>
              </a:cxn>
            </a:cxnLst>
            <a:rect l="0" t="0" r="r" b="b"/>
            <a:pathLst>
              <a:path w="21600" h="18813" fill="norm" stroke="1" extrusionOk="0">
                <a:moveTo>
                  <a:pt x="0" y="17592"/>
                </a:moveTo>
                <a:cubicBezTo>
                  <a:pt x="11746" y="21600"/>
                  <a:pt x="18946" y="15736"/>
                  <a:pt x="21600" y="0"/>
                </a:cubicBezTo>
              </a:path>
            </a:pathLst>
          </a:custGeom>
          <a:ln w="25400">
            <a:solidFill>
              <a:srgbClr val="FF9300"/>
            </a:solidFill>
            <a:miter lim="400000"/>
            <a:headEnd type="triangle"/>
            <a:tailEnd type="triangle"/>
          </a:ln>
        </p:spPr>
        <p:txBody>
          <a:bodyPr/>
          <a:lstStyle/>
          <a:p>
            <a:pPr/>
          </a:p>
        </p:txBody>
      </p:sp>
      <p:sp>
        <p:nvSpPr>
          <p:cNvPr id="342" name="Diamond"/>
          <p:cNvSpPr/>
          <p:nvPr/>
        </p:nvSpPr>
        <p:spPr>
          <a:xfrm rot="1371453">
            <a:off x="10748478" y="5893716"/>
            <a:ext cx="127000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solidFill>
            <a:schemeClr val="accent3"/>
          </a:solidFill>
          <a:ln w="12700">
            <a:miter lim="400000"/>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sp>
        <p:nvSpPr>
          <p:cNvPr id="343" name="operation"/>
          <p:cNvSpPr txBox="1"/>
          <p:nvPr/>
        </p:nvSpPr>
        <p:spPr>
          <a:xfrm>
            <a:off x="10977866" y="6384876"/>
            <a:ext cx="811226" cy="2876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200">
                <a:latin typeface="+mj-lt"/>
                <a:ea typeface="+mj-ea"/>
                <a:cs typeface="+mj-cs"/>
                <a:sym typeface="Helvetica Neue"/>
              </a:defRPr>
            </a:lvl1pPr>
          </a:lstStyle>
          <a:p>
            <a:pPr/>
            <a:r>
              <a:t>operation</a:t>
            </a:r>
          </a:p>
        </p:txBody>
      </p:sp>
      <p:sp>
        <p:nvSpPr>
          <p:cNvPr id="344" name="1"/>
          <p:cNvSpPr txBox="1"/>
          <p:nvPr/>
        </p:nvSpPr>
        <p:spPr>
          <a:xfrm>
            <a:off x="3926777" y="2112625"/>
            <a:ext cx="283770"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Neue"/>
              </a:defRPr>
            </a:lvl1pPr>
          </a:lstStyle>
          <a:p>
            <a:pPr/>
            <a:r>
              <a:t>1</a:t>
            </a:r>
          </a:p>
        </p:txBody>
      </p:sp>
      <p:sp>
        <p:nvSpPr>
          <p:cNvPr id="345" name="2"/>
          <p:cNvSpPr txBox="1"/>
          <p:nvPr/>
        </p:nvSpPr>
        <p:spPr>
          <a:xfrm>
            <a:off x="898581" y="2112625"/>
            <a:ext cx="283770"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Neue"/>
              </a:defRPr>
            </a:lvl1pPr>
          </a:lstStyle>
          <a:p>
            <a:pPr/>
            <a:r>
              <a:t>2</a:t>
            </a:r>
          </a:p>
        </p:txBody>
      </p:sp>
      <p:sp>
        <p:nvSpPr>
          <p:cNvPr id="346" name="3"/>
          <p:cNvSpPr txBox="1"/>
          <p:nvPr/>
        </p:nvSpPr>
        <p:spPr>
          <a:xfrm>
            <a:off x="6662394" y="2112625"/>
            <a:ext cx="283769"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Neue"/>
              </a:defRPr>
            </a:lvl1pPr>
          </a:lstStyle>
          <a:p>
            <a:pPr/>
            <a:r>
              <a:t>3</a:t>
            </a:r>
          </a:p>
        </p:txBody>
      </p:sp>
      <p:sp>
        <p:nvSpPr>
          <p:cNvPr id="347" name="4"/>
          <p:cNvSpPr txBox="1"/>
          <p:nvPr/>
        </p:nvSpPr>
        <p:spPr>
          <a:xfrm>
            <a:off x="11045167" y="5502073"/>
            <a:ext cx="283770"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Neue"/>
              </a:defRPr>
            </a:lvl1pPr>
          </a:lstStyle>
          <a:p>
            <a:pPr/>
            <a:r>
              <a:t>4</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3" name="Image" descr="Image"/>
          <p:cNvPicPr>
            <a:picLocks noChangeAspect="1"/>
          </p:cNvPicPr>
          <p:nvPr/>
        </p:nvPicPr>
        <p:blipFill>
          <a:blip r:embed="rId2">
            <a:extLst/>
          </a:blip>
          <a:stretch>
            <a:fillRect/>
          </a:stretch>
        </p:blipFill>
        <p:spPr>
          <a:xfrm>
            <a:off x="311150" y="1746250"/>
            <a:ext cx="12382500" cy="62611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5" name="Image" descr="Image"/>
          <p:cNvPicPr>
            <a:picLocks noChangeAspect="1"/>
          </p:cNvPicPr>
          <p:nvPr/>
        </p:nvPicPr>
        <p:blipFill>
          <a:blip r:embed="rId2">
            <a:extLst/>
          </a:blip>
          <a:stretch>
            <a:fillRect/>
          </a:stretch>
        </p:blipFill>
        <p:spPr>
          <a:xfrm>
            <a:off x="311150" y="1746250"/>
            <a:ext cx="12382500" cy="6261100"/>
          </a:xfrm>
          <a:prstGeom prst="rect">
            <a:avLst/>
          </a:prstGeom>
          <a:ln w="12700">
            <a:miter lim="400000"/>
          </a:ln>
        </p:spPr>
      </p:pic>
      <p:sp>
        <p:nvSpPr>
          <p:cNvPr id="356" name="RDFTriple"/>
          <p:cNvSpPr txBox="1"/>
          <p:nvPr/>
        </p:nvSpPr>
        <p:spPr>
          <a:xfrm>
            <a:off x="5659710" y="4031502"/>
            <a:ext cx="1204746" cy="393701"/>
          </a:xfrm>
          <a:prstGeom prst="rect">
            <a:avLst/>
          </a:prstGeom>
          <a:solidFill>
            <a:schemeClr val="accent2">
              <a:satOff val="-1285"/>
              <a:lumOff val="25196"/>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900"/>
            </a:lvl1pPr>
          </a:lstStyle>
          <a:p>
            <a:pPr/>
            <a:r>
              <a:t>RDFTriple</a:t>
            </a:r>
          </a:p>
        </p:txBody>
      </p:sp>
      <p:pic>
        <p:nvPicPr>
          <p:cNvPr id="357" name="Image" descr="Image"/>
          <p:cNvPicPr>
            <a:picLocks noChangeAspect="1"/>
          </p:cNvPicPr>
          <p:nvPr/>
        </p:nvPicPr>
        <p:blipFill>
          <a:blip r:embed="rId3">
            <a:extLst/>
          </a:blip>
          <a:stretch>
            <a:fillRect/>
          </a:stretch>
        </p:blipFill>
        <p:spPr>
          <a:xfrm>
            <a:off x="4910162" y="4922291"/>
            <a:ext cx="1724032" cy="356977"/>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9" name="Image" descr="Image"/>
          <p:cNvPicPr>
            <a:picLocks noChangeAspect="1"/>
          </p:cNvPicPr>
          <p:nvPr/>
        </p:nvPicPr>
        <p:blipFill>
          <a:blip r:embed="rId2">
            <a:extLst/>
          </a:blip>
          <a:stretch>
            <a:fillRect/>
          </a:stretch>
        </p:blipFill>
        <p:spPr>
          <a:xfrm>
            <a:off x="311150" y="1746250"/>
            <a:ext cx="12382500" cy="6261100"/>
          </a:xfrm>
          <a:prstGeom prst="rect">
            <a:avLst/>
          </a:prstGeom>
          <a:ln w="12700">
            <a:miter lim="400000"/>
          </a:ln>
        </p:spPr>
      </p:pic>
      <p:sp>
        <p:nvSpPr>
          <p:cNvPr id="360" name="Nanopub"/>
          <p:cNvSpPr txBox="1"/>
          <p:nvPr/>
        </p:nvSpPr>
        <p:spPr>
          <a:xfrm>
            <a:off x="5702316" y="4031502"/>
            <a:ext cx="1119346" cy="393701"/>
          </a:xfrm>
          <a:prstGeom prst="rect">
            <a:avLst/>
          </a:prstGeom>
          <a:solidFill>
            <a:schemeClr val="accent2">
              <a:satOff val="-1285"/>
              <a:lumOff val="25196"/>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900"/>
            </a:lvl1pPr>
          </a:lstStyle>
          <a:p>
            <a:pPr/>
            <a:r>
              <a:t>Nanopub</a:t>
            </a:r>
          </a:p>
        </p:txBody>
      </p:sp>
      <p:pic>
        <p:nvPicPr>
          <p:cNvPr id="361" name="Image" descr="Image"/>
          <p:cNvPicPr>
            <a:picLocks noChangeAspect="1"/>
          </p:cNvPicPr>
          <p:nvPr/>
        </p:nvPicPr>
        <p:blipFill>
          <a:blip r:embed="rId3">
            <a:extLst/>
          </a:blip>
          <a:stretch>
            <a:fillRect/>
          </a:stretch>
        </p:blipFill>
        <p:spPr>
          <a:xfrm>
            <a:off x="4852485" y="4493722"/>
            <a:ext cx="1651246" cy="165124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3" name="Image" descr="Image"/>
          <p:cNvPicPr>
            <a:picLocks noChangeAspect="1"/>
          </p:cNvPicPr>
          <p:nvPr/>
        </p:nvPicPr>
        <p:blipFill>
          <a:blip r:embed="rId2">
            <a:extLst/>
          </a:blip>
          <a:stretch>
            <a:fillRect/>
          </a:stretch>
        </p:blipFill>
        <p:spPr>
          <a:xfrm>
            <a:off x="311150" y="1746250"/>
            <a:ext cx="12382500" cy="6261100"/>
          </a:xfrm>
          <a:prstGeom prst="rect">
            <a:avLst/>
          </a:prstGeom>
          <a:ln w="12700">
            <a:miter lim="400000"/>
          </a:ln>
        </p:spPr>
      </p:pic>
      <p:pic>
        <p:nvPicPr>
          <p:cNvPr id="364" name="Image" descr="Image"/>
          <p:cNvPicPr>
            <a:picLocks noChangeAspect="1"/>
          </p:cNvPicPr>
          <p:nvPr/>
        </p:nvPicPr>
        <p:blipFill>
          <a:blip r:embed="rId3">
            <a:extLst/>
          </a:blip>
          <a:stretch>
            <a:fillRect/>
          </a:stretch>
        </p:blipFill>
        <p:spPr>
          <a:xfrm>
            <a:off x="4798931" y="4400168"/>
            <a:ext cx="1706977" cy="1706976"/>
          </a:xfrm>
          <a:prstGeom prst="rect">
            <a:avLst/>
          </a:prstGeom>
          <a:ln w="12700">
            <a:miter lim="400000"/>
          </a:ln>
        </p:spPr>
      </p:pic>
      <p:sp>
        <p:nvSpPr>
          <p:cNvPr id="365" name="Workflow"/>
          <p:cNvSpPr txBox="1"/>
          <p:nvPr/>
        </p:nvSpPr>
        <p:spPr>
          <a:xfrm>
            <a:off x="5711021" y="4031502"/>
            <a:ext cx="1102123" cy="393701"/>
          </a:xfrm>
          <a:prstGeom prst="rect">
            <a:avLst/>
          </a:prstGeom>
          <a:solidFill>
            <a:schemeClr val="accent2">
              <a:satOff val="-1285"/>
              <a:lumOff val="25196"/>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900"/>
            </a:lvl1pPr>
          </a:lstStyle>
          <a:p>
            <a:pPr/>
            <a:r>
              <a:t>Workflow</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80" name="Group"/>
          <p:cNvGrpSpPr/>
          <p:nvPr/>
        </p:nvGrpSpPr>
        <p:grpSpPr>
          <a:xfrm>
            <a:off x="1998712" y="2737017"/>
            <a:ext cx="8535463" cy="5212738"/>
            <a:chOff x="0" y="4617"/>
            <a:chExt cx="8535461" cy="5212737"/>
          </a:xfrm>
        </p:grpSpPr>
        <p:sp>
          <p:nvSpPr>
            <p:cNvPr id="367" name="Line"/>
            <p:cNvSpPr/>
            <p:nvPr/>
          </p:nvSpPr>
          <p:spPr>
            <a:xfrm flipV="1">
              <a:off x="4183704" y="1052816"/>
              <a:ext cx="1" cy="234555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sp>
          <p:nvSpPr>
            <p:cNvPr id="368" name="Rounded Rectangle"/>
            <p:cNvSpPr/>
            <p:nvPr/>
          </p:nvSpPr>
          <p:spPr>
            <a:xfrm>
              <a:off x="0" y="3442101"/>
              <a:ext cx="8535462" cy="1775255"/>
            </a:xfrm>
            <a:prstGeom prst="roundRect">
              <a:avLst>
                <a:gd name="adj" fmla="val 24094"/>
              </a:avLst>
            </a:prstGeom>
            <a:gradFill flip="none" rotWithShape="1">
              <a:gsLst>
                <a:gs pos="0">
                  <a:srgbClr val="FBFBFB"/>
                </a:gs>
                <a:gs pos="100000">
                  <a:srgbClr val="BEBEBE"/>
                </a:gs>
              </a:gsLst>
              <a:lin ang="5400000" scaled="0"/>
            </a:gradFill>
            <a:ln w="25400" cap="flat">
              <a:solidFill>
                <a:srgbClr val="A6AAA9"/>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sp>
          <p:nvSpPr>
            <p:cNvPr id="369" name="Line"/>
            <p:cNvSpPr/>
            <p:nvPr/>
          </p:nvSpPr>
          <p:spPr>
            <a:xfrm>
              <a:off x="1847062" y="4286117"/>
              <a:ext cx="484133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a:latin typeface="Helvetica Light"/>
                  <a:ea typeface="Helvetica Light"/>
                  <a:cs typeface="Helvetica Light"/>
                  <a:sym typeface="Helvetica Light"/>
                </a:defRPr>
              </a:pPr>
            </a:p>
          </p:txBody>
        </p:sp>
        <p:sp>
          <p:nvSpPr>
            <p:cNvPr id="370" name="s"/>
            <p:cNvSpPr/>
            <p:nvPr/>
          </p:nvSpPr>
          <p:spPr>
            <a:xfrm>
              <a:off x="469302" y="3646215"/>
              <a:ext cx="1368475" cy="1367027"/>
            </a:xfrm>
            <a:prstGeom prst="ellipse">
              <a:avLst/>
            </a:prstGeom>
            <a:gradFill flip="none" rotWithShape="1">
              <a:gsLst>
                <a:gs pos="0">
                  <a:srgbClr val="FBFBFB"/>
                </a:gs>
                <a:gs pos="100000">
                  <a:srgbClr val="0B5D18"/>
                </a:gs>
              </a:gsLst>
              <a:lin ang="3482655" scaled="0"/>
            </a:gradFill>
            <a:ln w="12700" cap="flat">
              <a:noFill/>
              <a:miter lim="400000"/>
            </a:ln>
            <a:effectLst>
              <a:outerShdw sx="100000" sy="100000" kx="0" ky="0" algn="b" rotWithShape="0" blurRad="342900" dist="78027"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latin typeface="Helvetica Light"/>
                  <a:ea typeface="Helvetica Light"/>
                  <a:cs typeface="Helvetica Light"/>
                  <a:sym typeface="Helvetica Light"/>
                </a:defRPr>
              </a:lvl1pPr>
            </a:lstStyle>
            <a:p>
              <a:pPr/>
              <a:r>
                <a:t>s</a:t>
              </a:r>
            </a:p>
          </p:txBody>
        </p:sp>
        <p:sp>
          <p:nvSpPr>
            <p:cNvPr id="371" name="p"/>
            <p:cNvSpPr/>
            <p:nvPr/>
          </p:nvSpPr>
          <p:spPr>
            <a:xfrm>
              <a:off x="3583494" y="3646215"/>
              <a:ext cx="1368475" cy="1367027"/>
            </a:xfrm>
            <a:prstGeom prst="ellipse">
              <a:avLst/>
            </a:prstGeom>
            <a:gradFill flip="none" rotWithShape="1">
              <a:gsLst>
                <a:gs pos="0">
                  <a:srgbClr val="FBFBFB"/>
                </a:gs>
                <a:gs pos="100000">
                  <a:srgbClr val="C3971A"/>
                </a:gs>
              </a:gsLst>
              <a:lin ang="3482655" scaled="0"/>
            </a:gradFill>
            <a:ln w="12700" cap="flat">
              <a:noFill/>
              <a:miter lim="400000"/>
            </a:ln>
            <a:effectLst>
              <a:outerShdw sx="100000" sy="100000" kx="0" ky="0" algn="b" rotWithShape="0" blurRad="342900" dist="78027"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latin typeface="Helvetica Light"/>
                  <a:ea typeface="Helvetica Light"/>
                  <a:cs typeface="Helvetica Light"/>
                  <a:sym typeface="Helvetica Light"/>
                </a:defRPr>
              </a:lvl1pPr>
            </a:lstStyle>
            <a:p>
              <a:pPr/>
              <a:r>
                <a:t>p</a:t>
              </a:r>
            </a:p>
          </p:txBody>
        </p:sp>
        <p:sp>
          <p:nvSpPr>
            <p:cNvPr id="372" name="o"/>
            <p:cNvSpPr/>
            <p:nvPr/>
          </p:nvSpPr>
          <p:spPr>
            <a:xfrm>
              <a:off x="6697685" y="3646215"/>
              <a:ext cx="1368475" cy="1367027"/>
            </a:xfrm>
            <a:prstGeom prst="ellipse">
              <a:avLst/>
            </a:prstGeom>
            <a:gradFill flip="none" rotWithShape="1">
              <a:gsLst>
                <a:gs pos="0">
                  <a:srgbClr val="FBFBFB"/>
                </a:gs>
                <a:gs pos="100000">
                  <a:srgbClr val="861001"/>
                </a:gs>
              </a:gsLst>
              <a:lin ang="3482655" scaled="0"/>
            </a:gradFill>
            <a:ln w="12700" cap="flat">
              <a:noFill/>
              <a:miter lim="400000"/>
            </a:ln>
            <a:effectLst>
              <a:outerShdw sx="100000" sy="100000" kx="0" ky="0" algn="b" rotWithShape="0" blurRad="342900" dist="78027"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latin typeface="Helvetica Light"/>
                  <a:ea typeface="Helvetica Light"/>
                  <a:cs typeface="Helvetica Light"/>
                  <a:sym typeface="Helvetica Light"/>
                </a:defRPr>
              </a:lvl1pPr>
            </a:lstStyle>
            <a:p>
              <a:pPr/>
              <a:r>
                <a:t>o</a:t>
              </a:r>
            </a:p>
          </p:txBody>
        </p:sp>
        <p:sp>
          <p:nvSpPr>
            <p:cNvPr id="373" name="GUPRI"/>
            <p:cNvSpPr/>
            <p:nvPr/>
          </p:nvSpPr>
          <p:spPr>
            <a:xfrm>
              <a:off x="3410469" y="3167999"/>
              <a:ext cx="1546470" cy="365677"/>
            </a:xfrm>
            <a:prstGeom prst="roundRect">
              <a:avLst>
                <a:gd name="adj" fmla="val 50000"/>
              </a:avLst>
            </a:prstGeom>
            <a:solidFill>
              <a:srgbClr val="535353"/>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300">
                  <a:solidFill>
                    <a:srgbClr val="FFFFFF"/>
                  </a:solidFill>
                </a:defRPr>
              </a:lvl1pPr>
            </a:lstStyle>
            <a:p>
              <a:pPr/>
              <a:r>
                <a:t>GUPRI</a:t>
              </a:r>
            </a:p>
          </p:txBody>
        </p:sp>
        <p:sp>
          <p:nvSpPr>
            <p:cNvPr id="374" name="provenance (metadata)"/>
            <p:cNvSpPr/>
            <p:nvPr/>
          </p:nvSpPr>
          <p:spPr>
            <a:xfrm>
              <a:off x="1763035" y="7155"/>
              <a:ext cx="4841338" cy="1367028"/>
            </a:xfrm>
            <a:prstGeom prst="rect">
              <a:avLst/>
            </a:prstGeom>
            <a:blipFill rotWithShape="1">
              <a:blip r:embed="rId2"/>
              <a:srcRect l="0" t="0" r="0" b="0"/>
              <a:tile tx="0" ty="0" sx="100000" sy="100000" flip="none" algn="tl"/>
            </a:blipFill>
            <a:ln w="12700" cap="flat">
              <a:noFill/>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latin typeface="Helvetica Light"/>
                  <a:ea typeface="Helvetica Light"/>
                  <a:cs typeface="Helvetica Light"/>
                  <a:sym typeface="Helvetica Light"/>
                </a:defRPr>
              </a:lvl1pPr>
            </a:lstStyle>
            <a:p>
              <a:pPr/>
              <a:r>
                <a:t>provenance (metadata)</a:t>
              </a:r>
            </a:p>
          </p:txBody>
        </p:sp>
        <p:sp>
          <p:nvSpPr>
            <p:cNvPr id="375" name="GUPRI"/>
            <p:cNvSpPr/>
            <p:nvPr/>
          </p:nvSpPr>
          <p:spPr>
            <a:xfrm>
              <a:off x="3495712" y="1058354"/>
              <a:ext cx="1375984" cy="309380"/>
            </a:xfrm>
            <a:prstGeom prst="roundRect">
              <a:avLst>
                <a:gd name="adj" fmla="val 50000"/>
              </a:avLst>
            </a:prstGeom>
            <a:solidFill>
              <a:srgbClr val="535353"/>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300">
                  <a:solidFill>
                    <a:srgbClr val="FFFFFF"/>
                  </a:solidFill>
                </a:defRPr>
              </a:lvl1pPr>
            </a:lstStyle>
            <a:p>
              <a:pPr/>
              <a:r>
                <a:t>GUPRI</a:t>
              </a:r>
            </a:p>
          </p:txBody>
        </p:sp>
        <p:sp>
          <p:nvSpPr>
            <p:cNvPr id="376" name="GUPRI"/>
            <p:cNvSpPr/>
            <p:nvPr/>
          </p:nvSpPr>
          <p:spPr>
            <a:xfrm>
              <a:off x="783834" y="4606826"/>
              <a:ext cx="739410" cy="202431"/>
            </a:xfrm>
            <a:prstGeom prst="roundRect">
              <a:avLst>
                <a:gd name="adj" fmla="val 50000"/>
              </a:avLst>
            </a:prstGeom>
            <a:solidFill>
              <a:schemeClr val="accent3">
                <a:satOff val="-7500"/>
                <a:lumOff val="-10588"/>
              </a:schemeClr>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600">
                  <a:solidFill>
                    <a:srgbClr val="FFFFFF"/>
                  </a:solidFill>
                </a:defRPr>
              </a:lvl1pPr>
            </a:lstStyle>
            <a:p>
              <a:pPr/>
              <a:r>
                <a:t>GUPRI</a:t>
              </a:r>
            </a:p>
          </p:txBody>
        </p:sp>
        <p:sp>
          <p:nvSpPr>
            <p:cNvPr id="377" name="GUPRI"/>
            <p:cNvSpPr/>
            <p:nvPr/>
          </p:nvSpPr>
          <p:spPr>
            <a:xfrm>
              <a:off x="3921181" y="4606826"/>
              <a:ext cx="739410" cy="202431"/>
            </a:xfrm>
            <a:prstGeom prst="roundRect">
              <a:avLst>
                <a:gd name="adj" fmla="val 50000"/>
              </a:avLst>
            </a:prstGeom>
            <a:solidFill>
              <a:schemeClr val="accent4">
                <a:satOff val="-28571"/>
                <a:lumOff val="-11764"/>
              </a:schemeClr>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600">
                  <a:solidFill>
                    <a:srgbClr val="FFFFFF"/>
                  </a:solidFill>
                </a:defRPr>
              </a:lvl1pPr>
            </a:lstStyle>
            <a:p>
              <a:pPr/>
              <a:r>
                <a:t>GUPRI</a:t>
              </a:r>
            </a:p>
          </p:txBody>
        </p:sp>
        <p:sp>
          <p:nvSpPr>
            <p:cNvPr id="378" name="GUPRI"/>
            <p:cNvSpPr/>
            <p:nvPr/>
          </p:nvSpPr>
          <p:spPr>
            <a:xfrm>
              <a:off x="7012219" y="4606826"/>
              <a:ext cx="739409" cy="202431"/>
            </a:xfrm>
            <a:prstGeom prst="roundRect">
              <a:avLst>
                <a:gd name="adj" fmla="val 50000"/>
              </a:avLst>
            </a:prstGeom>
            <a:solidFill>
              <a:schemeClr val="accent5">
                <a:satOff val="-41871"/>
                <a:lumOff val="-13058"/>
              </a:schemeClr>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600">
                  <a:solidFill>
                    <a:srgbClr val="FFFFFF"/>
                  </a:solidFill>
                </a:defRPr>
              </a:lvl1pPr>
            </a:lstStyle>
            <a:p>
              <a:pPr/>
              <a:r>
                <a:t>GUPRI</a:t>
              </a:r>
            </a:p>
          </p:txBody>
        </p:sp>
        <p:sp>
          <p:nvSpPr>
            <p:cNvPr id="379" name="GUPRI"/>
            <p:cNvSpPr/>
            <p:nvPr/>
          </p:nvSpPr>
          <p:spPr>
            <a:xfrm>
              <a:off x="3495712" y="4617"/>
              <a:ext cx="1375984" cy="309380"/>
            </a:xfrm>
            <a:prstGeom prst="roundRect">
              <a:avLst>
                <a:gd name="adj" fmla="val 50000"/>
              </a:avLst>
            </a:prstGeom>
            <a:solidFill>
              <a:schemeClr val="accent6">
                <a:satOff val="-34371"/>
                <a:lumOff val="-13098"/>
              </a:schemeClr>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300">
                  <a:solidFill>
                    <a:srgbClr val="FFFFFF"/>
                  </a:solidFill>
                </a:defRPr>
              </a:lvl1pPr>
            </a:lstStyle>
            <a:p>
              <a:pPr/>
              <a:r>
                <a:t>GUPRI</a:t>
              </a:r>
            </a:p>
          </p:txBody>
        </p:sp>
      </p:grpSp>
      <p:sp>
        <p:nvSpPr>
          <p:cNvPr id="381" name="FDO"/>
          <p:cNvSpPr txBox="1"/>
          <p:nvPr/>
        </p:nvSpPr>
        <p:spPr>
          <a:xfrm>
            <a:off x="2894976" y="6674299"/>
            <a:ext cx="502540" cy="3121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a:latin typeface="+mj-lt"/>
                <a:ea typeface="+mj-ea"/>
                <a:cs typeface="+mj-cs"/>
                <a:sym typeface="Helvetica Neue"/>
              </a:defRPr>
            </a:lvl1pPr>
          </a:lstStyle>
          <a:p>
            <a:pPr/>
            <a:r>
              <a:t>FDO</a:t>
            </a:r>
          </a:p>
        </p:txBody>
      </p:sp>
      <p:sp>
        <p:nvSpPr>
          <p:cNvPr id="382" name="FDO"/>
          <p:cNvSpPr txBox="1"/>
          <p:nvPr/>
        </p:nvSpPr>
        <p:spPr>
          <a:xfrm>
            <a:off x="6015173" y="6674299"/>
            <a:ext cx="502540" cy="3121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a:latin typeface="+mj-lt"/>
                <a:ea typeface="+mj-ea"/>
                <a:cs typeface="+mj-cs"/>
                <a:sym typeface="Helvetica Neue"/>
              </a:defRPr>
            </a:lvl1pPr>
          </a:lstStyle>
          <a:p>
            <a:pPr/>
            <a:r>
              <a:t>FDO</a:t>
            </a:r>
          </a:p>
        </p:txBody>
      </p:sp>
      <p:sp>
        <p:nvSpPr>
          <p:cNvPr id="383" name="FDO"/>
          <p:cNvSpPr txBox="1"/>
          <p:nvPr/>
        </p:nvSpPr>
        <p:spPr>
          <a:xfrm>
            <a:off x="9135371" y="6674299"/>
            <a:ext cx="502540" cy="3121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a:latin typeface="+mj-lt"/>
                <a:ea typeface="+mj-ea"/>
                <a:cs typeface="+mj-cs"/>
                <a:sym typeface="Helvetica Neue"/>
              </a:defRPr>
            </a:lvl1pPr>
          </a:lstStyle>
          <a:p>
            <a:pPr/>
            <a:r>
              <a:t>FDO</a:t>
            </a:r>
          </a:p>
        </p:txBody>
      </p:sp>
      <p:sp>
        <p:nvSpPr>
          <p:cNvPr id="384" name="FDO"/>
          <p:cNvSpPr txBox="1"/>
          <p:nvPr/>
        </p:nvSpPr>
        <p:spPr>
          <a:xfrm>
            <a:off x="4847132" y="6164417"/>
            <a:ext cx="502540" cy="3121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a:latin typeface="+mj-lt"/>
                <a:ea typeface="+mj-ea"/>
                <a:cs typeface="+mj-cs"/>
                <a:sym typeface="Helvetica Neue"/>
              </a:defRPr>
            </a:lvl1pPr>
          </a:lstStyle>
          <a:p>
            <a:pPr/>
            <a:r>
              <a:t>FDO</a:t>
            </a:r>
          </a:p>
        </p:txBody>
      </p:sp>
      <p:sp>
        <p:nvSpPr>
          <p:cNvPr id="385" name="FDO"/>
          <p:cNvSpPr txBox="1"/>
          <p:nvPr/>
        </p:nvSpPr>
        <p:spPr>
          <a:xfrm>
            <a:off x="4847132" y="2784987"/>
            <a:ext cx="502540" cy="3121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a:latin typeface="+mj-lt"/>
                <a:ea typeface="+mj-ea"/>
                <a:cs typeface="+mj-cs"/>
                <a:sym typeface="Helvetica Neue"/>
              </a:defRPr>
            </a:lvl1pPr>
          </a:lstStyle>
          <a:p>
            <a:pPr/>
            <a:r>
              <a:t>FDO</a:t>
            </a:r>
          </a:p>
        </p:txBody>
      </p:sp>
      <p:sp>
        <p:nvSpPr>
          <p:cNvPr id="386" name="&lt;Type&gt; Nanopublication"/>
          <p:cNvSpPr txBox="1"/>
          <p:nvPr/>
        </p:nvSpPr>
        <p:spPr>
          <a:xfrm>
            <a:off x="4565486" y="559369"/>
            <a:ext cx="3401915"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&lt;Type&gt; Nanopublication</a:t>
            </a:r>
          </a:p>
        </p:txBody>
      </p:sp>
      <p:pic>
        <p:nvPicPr>
          <p:cNvPr id="387" name="Image" descr="Image"/>
          <p:cNvPicPr>
            <a:picLocks noChangeAspect="1"/>
          </p:cNvPicPr>
          <p:nvPr/>
        </p:nvPicPr>
        <p:blipFill>
          <a:blip r:embed="rId3">
            <a:extLst/>
          </a:blip>
          <a:stretch>
            <a:fillRect/>
          </a:stretch>
        </p:blipFill>
        <p:spPr>
          <a:xfrm>
            <a:off x="8260118" y="250798"/>
            <a:ext cx="1086962" cy="1086963"/>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